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9" r:id="rId2"/>
    <p:sldId id="265" r:id="rId3"/>
    <p:sldId id="263" r:id="rId4"/>
    <p:sldId id="277" r:id="rId5"/>
    <p:sldId id="266" r:id="rId6"/>
    <p:sldId id="279" r:id="rId7"/>
    <p:sldId id="280" r:id="rId8"/>
    <p:sldId id="286" r:id="rId9"/>
    <p:sldId id="282" r:id="rId10"/>
    <p:sldId id="283" r:id="rId11"/>
    <p:sldId id="292" r:id="rId12"/>
    <p:sldId id="294" r:id="rId13"/>
    <p:sldId id="285" r:id="rId14"/>
    <p:sldId id="291" r:id="rId15"/>
    <p:sldId id="269" r:id="rId16"/>
    <p:sldId id="293" r:id="rId17"/>
    <p:sldId id="274"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000000"/>
        </a:solidFill>
        <a:effectLst/>
        <a:uFillTx/>
        <a:latin typeface="+mn-lt"/>
        <a:ea typeface="+mn-ea"/>
        <a:cs typeface="+mn-cs"/>
        <a:sym typeface="Helvetica"/>
      </a:defRPr>
    </a:lvl1pPr>
    <a:lvl2pPr marL="0" marR="0" indent="457200" algn="ct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000000"/>
        </a:solidFill>
        <a:effectLst/>
        <a:uFillTx/>
        <a:latin typeface="+mn-lt"/>
        <a:ea typeface="+mn-ea"/>
        <a:cs typeface="+mn-cs"/>
        <a:sym typeface="Helvetica"/>
      </a:defRPr>
    </a:lvl2pPr>
    <a:lvl3pPr marL="0" marR="0" indent="914400" algn="ct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000000"/>
        </a:solidFill>
        <a:effectLst/>
        <a:uFillTx/>
        <a:latin typeface="+mn-lt"/>
        <a:ea typeface="+mn-ea"/>
        <a:cs typeface="+mn-cs"/>
        <a:sym typeface="Helvetica"/>
      </a:defRPr>
    </a:lvl3pPr>
    <a:lvl4pPr marL="0" marR="0" indent="1371600" algn="ct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000000"/>
        </a:solidFill>
        <a:effectLst/>
        <a:uFillTx/>
        <a:latin typeface="+mn-lt"/>
        <a:ea typeface="+mn-ea"/>
        <a:cs typeface="+mn-cs"/>
        <a:sym typeface="Helvetica"/>
      </a:defRPr>
    </a:lvl4pPr>
    <a:lvl5pPr marL="0" marR="0" indent="1828800" algn="ct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000000"/>
        </a:solidFill>
        <a:effectLst/>
        <a:uFillTx/>
        <a:latin typeface="+mn-lt"/>
        <a:ea typeface="+mn-ea"/>
        <a:cs typeface="+mn-cs"/>
        <a:sym typeface="Helvetica"/>
      </a:defRPr>
    </a:lvl5pPr>
    <a:lvl6pPr marL="0" marR="0" indent="2286000" algn="ct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000000"/>
        </a:solidFill>
        <a:effectLst/>
        <a:uFillTx/>
        <a:latin typeface="+mn-lt"/>
        <a:ea typeface="+mn-ea"/>
        <a:cs typeface="+mn-cs"/>
        <a:sym typeface="Helvetica"/>
      </a:defRPr>
    </a:lvl6pPr>
    <a:lvl7pPr marL="0" marR="0" indent="2743200" algn="ct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000000"/>
        </a:solidFill>
        <a:effectLst/>
        <a:uFillTx/>
        <a:latin typeface="+mn-lt"/>
        <a:ea typeface="+mn-ea"/>
        <a:cs typeface="+mn-cs"/>
        <a:sym typeface="Helvetica"/>
      </a:defRPr>
    </a:lvl7pPr>
    <a:lvl8pPr marL="0" marR="0" indent="3200400" algn="ct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000000"/>
        </a:solidFill>
        <a:effectLst/>
        <a:uFillTx/>
        <a:latin typeface="+mn-lt"/>
        <a:ea typeface="+mn-ea"/>
        <a:cs typeface="+mn-cs"/>
        <a:sym typeface="Helvetica"/>
      </a:defRPr>
    </a:lvl8pPr>
    <a:lvl9pPr marL="0" marR="0" indent="3657600" algn="ct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000000"/>
        </a:solidFill>
        <a:effectLst/>
        <a:uFillTx/>
        <a:latin typeface="+mn-lt"/>
        <a:ea typeface="+mn-ea"/>
        <a:cs typeface="+mn-cs"/>
        <a:sym typeface="Helvetica"/>
      </a:defRPr>
    </a:lvl9pPr>
  </p:defaultTextStyle>
  <p:extLst>
    <p:ext uri="{521415D9-36F7-43E2-AB2F-B90AF26B5E84}">
      <p14:sectionLst xmlns:p14="http://schemas.microsoft.com/office/powerpoint/2010/main">
        <p14:section name="Default Section" id="{222188C2-F3C2-4D5E-97F7-A1A0953B1464}">
          <p14:sldIdLst>
            <p14:sldId id="259"/>
            <p14:sldId id="265"/>
            <p14:sldId id="263"/>
            <p14:sldId id="277"/>
            <p14:sldId id="266"/>
            <p14:sldId id="279"/>
            <p14:sldId id="280"/>
            <p14:sldId id="286"/>
            <p14:sldId id="282"/>
            <p14:sldId id="283"/>
            <p14:sldId id="292"/>
            <p14:sldId id="294"/>
            <p14:sldId id="285"/>
            <p14:sldId id="291"/>
            <p14:sldId id="269"/>
            <p14:sldId id="293"/>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761CF7-812A-4A96-B78F-E3C2ACBD2167}" v="8" dt="2024-02-26T16:57:02.86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roxima Nova"/>
          <a:ea typeface="Proxima Nova"/>
          <a:cs typeface="Proxima Nov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AEAEA"/>
          </a:solidFill>
        </a:fill>
      </a:tcStyle>
    </a:band2H>
    <a:firstCol>
      <a:tcTxStyle b="on" i="off">
        <a:font>
          <a:latin typeface="Proxima Nova"/>
          <a:ea typeface="Proxima Nova"/>
          <a:cs typeface="Proxima Nova"/>
        </a:font>
        <a:srgbClr val="4CA5D2"/>
      </a:tcTxStyle>
      <a:tcStyle>
        <a:tcBdr>
          <a:left>
            <a:ln w="12700" cap="flat">
              <a:noFill/>
              <a:miter lim="400000"/>
            </a:ln>
          </a:left>
          <a:right>
            <a:ln w="50800" cap="flat">
              <a:solidFill>
                <a:srgbClr val="03A8D6"/>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Proxima Nova Medium"/>
          <a:ea typeface="Proxima Nova Medium"/>
          <a:cs typeface="Proxima Nova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50800" cap="flat">
              <a:solidFill>
                <a:srgbClr val="0BA8D6"/>
              </a:solidFill>
              <a:prstDash val="solid"/>
              <a:miter lim="400000"/>
            </a:ln>
          </a:top>
          <a:bottom>
            <a:ln w="12700" cap="flat">
              <a:noFill/>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Proxima Nova"/>
          <a:ea typeface="Proxima Nova"/>
          <a:cs typeface="Proxima Nova"/>
        </a:font>
        <a:srgbClr val="4CA5D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noFill/>
              <a:miter lim="400000"/>
            </a:ln>
          </a:top>
          <a:bottom>
            <a:ln w="50800" cap="flat">
              <a:solidFill>
                <a:srgbClr val="03A8D6"/>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Proxima Nova"/>
          <a:ea typeface="Proxima Nova"/>
          <a:cs typeface="Proxima Nova"/>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a:tcStyle>
        <a:tcBdr/>
        <a:fill>
          <a:solidFill>
            <a:srgbClr val="EAEAEA"/>
          </a:solidFill>
        </a:fill>
      </a:tcStyle>
    </a:band2H>
    <a:firstCol>
      <a:tcTxStyle b="off" i="off">
        <a:font>
          <a:latin typeface="Proxima Nova Medium"/>
          <a:ea typeface="Proxima Nova Medium"/>
          <a:cs typeface="Proxima Nova Medium"/>
        </a:font>
        <a:srgbClr val="000000"/>
      </a:tcTxStyle>
      <a:tcStyle>
        <a:tcBdr>
          <a:left>
            <a:ln w="12700" cap="flat">
              <a:noFill/>
              <a:miter lim="400000"/>
            </a:ln>
          </a:left>
          <a:right>
            <a:ln w="25400" cap="flat">
              <a:solidFill>
                <a:srgbClr val="008ABA"/>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firstCol>
    <a:lastRow>
      <a:tcTxStyle b="off" i="off">
        <a:font>
          <a:latin typeface="Proxima Nova Medium"/>
          <a:ea typeface="Proxima Nova Medium"/>
          <a:cs typeface="Proxima Nova Medium"/>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008ABA"/>
              </a:solidFill>
              <a:prstDash val="solid"/>
              <a:miter lim="400000"/>
            </a:ln>
          </a:top>
          <a:bottom>
            <a:ln w="12700" cap="flat">
              <a:noFill/>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lastRow>
    <a:firstRow>
      <a:tcTxStyle b="on" i="off">
        <a:font>
          <a:latin typeface="Proxima Nova"/>
          <a:ea typeface="Proxima Nova"/>
          <a:cs typeface="Proxima Nov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ADEFF"/>
          </a:solidFill>
        </a:fill>
      </a:tcStyle>
    </a:firstRow>
  </a:tblStyle>
  <a:tblStyle styleId="{EEE7283C-3CF3-47DC-8721-378D4A62B228}" styleName="">
    <a:tblBg/>
    <a:wholeTbl>
      <a:tcTxStyle b="off" i="off">
        <a:font>
          <a:latin typeface="Proxima Nova"/>
          <a:ea typeface="Proxima Nova"/>
          <a:cs typeface="Proxima Nova"/>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FFFFF"/>
          </a:solidFill>
        </a:fill>
      </a:tcStyle>
    </a:wholeTbl>
    <a:band2H>
      <a:tcTxStyle/>
      <a:tcStyle>
        <a:tcBdr/>
        <a:fill>
          <a:solidFill>
            <a:srgbClr val="EAEAEB"/>
          </a:solidFill>
        </a:fill>
      </a:tcStyle>
    </a:band2H>
    <a:firstCol>
      <a:tcTxStyle b="off" i="off">
        <a:font>
          <a:latin typeface="Proxima Nova Medium"/>
          <a:ea typeface="Proxima Nova Medium"/>
          <a:cs typeface="Proxima Nova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hueOff val="390196"/>
              <a:satOff val="16169"/>
              <a:lumOff val="-19584"/>
            </a:schemeClr>
          </a:solidFill>
        </a:fill>
      </a:tcStyle>
    </a:firstCol>
    <a:lastRow>
      <a:tcTxStyle b="off" i="off">
        <a:font>
          <a:latin typeface="Proxima Nova"/>
          <a:ea typeface="Proxima Nova"/>
          <a:cs typeface="Proxima Nova"/>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FFFFF"/>
          </a:solidFill>
        </a:fill>
      </a:tcStyle>
    </a:lastRow>
    <a:firstRow>
      <a:tcTxStyle b="off" i="off">
        <a:font>
          <a:latin typeface="Proxima Nova Medium"/>
          <a:ea typeface="Proxima Nova Medium"/>
          <a:cs typeface="Proxima Nova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2">
              <a:hueOff val="312616"/>
              <a:satOff val="21048"/>
              <a:lumOff val="-29411"/>
            </a:schemeClr>
          </a:solidFill>
        </a:fill>
      </a:tcStyle>
    </a:firstRow>
  </a:tblStyle>
  <a:tblStyle styleId="{CF821DB8-F4EB-4A41-A1BA-3FCAFE7338EE}" styleName="">
    <a:tblBg/>
    <a:wholeTbl>
      <a:tcTxStyle b="off" i="off">
        <a:font>
          <a:latin typeface="Proxima Nova"/>
          <a:ea typeface="Proxima Nova"/>
          <a:cs typeface="Proxima Nova"/>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D238"/>
          </a:solidFill>
        </a:fill>
      </a:tcStyle>
    </a:firstCol>
    <a:lastRow>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F7EA"/>
          </a:solidFill>
        </a:fill>
      </a:tcStyle>
    </a:lastRow>
    <a:firstRow>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A00"/>
          </a:solidFill>
        </a:fill>
      </a:tcStyle>
    </a:firstRow>
  </a:tblStyle>
  <a:tblStyle styleId="{33BA23B1-9221-436E-865A-0063620EA4FD}" styleName="">
    <a:tblBg/>
    <a:wholeTbl>
      <a:tcTxStyle b="off" i="off">
        <a:font>
          <a:latin typeface="Proxima Nova"/>
          <a:ea typeface="Proxima Nova"/>
          <a:cs typeface="Proxima Nova"/>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wholeTbl>
    <a:band2H>
      <a:tcTxStyle/>
      <a:tcStyle>
        <a:tcBdr/>
        <a:fill>
          <a:solidFill>
            <a:srgbClr val="EBEBEB"/>
          </a:solidFill>
        </a:fill>
      </a:tcStyle>
    </a:band2H>
    <a:firstCol>
      <a:tcTxStyle b="on" i="off">
        <a:font>
          <a:latin typeface="Proxima Nova"/>
          <a:ea typeface="Proxima Nova"/>
          <a:cs typeface="Proxima Nova"/>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19922"/>
              <a:satOff val="-56679"/>
              <a:lumOff val="-26479"/>
            </a:schemeClr>
          </a:solidFill>
        </a:fill>
      </a:tcStyle>
    </a:firstCol>
    <a:lastRow>
      <a:tcTxStyle b="off" i="off">
        <a:font>
          <a:latin typeface="Proxima Nova Medium"/>
          <a:ea typeface="Proxima Nova Medium"/>
          <a:cs typeface="Proxima Nova Medium"/>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AEBEB"/>
          </a:solidFill>
        </a:fill>
      </a:tcStyle>
    </a:lastRow>
    <a:firstRow>
      <a:tcTxStyle b="on" i="off">
        <a:font>
          <a:latin typeface="Proxima Nova"/>
          <a:ea typeface="Proxima Nova"/>
          <a:cs typeface="Proxima Nova"/>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28106"/>
              <a:satOff val="-38633"/>
              <a:lumOff val="-17889"/>
            </a:schemeClr>
          </a:solidFill>
        </a:fill>
      </a:tcStyle>
    </a:firstRow>
  </a:tblStyle>
  <a:tblStyle styleId="{2708684C-4D16-4618-839F-0558EEFCDFE6}" styleName="">
    <a:tblBg/>
    <a:wholeTbl>
      <a:tcTxStyle b="off" i="off">
        <a:font>
          <a:latin typeface="Proxima Nova"/>
          <a:ea typeface="Proxima Nova"/>
          <a:cs typeface="Proxima Nov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5D5D5"/>
          </a:solidFill>
        </a:fill>
      </a:tcStyle>
    </a:wholeTbl>
    <a:band2H>
      <a:tcTxStyle/>
      <a:tcStyle>
        <a:tcBdr/>
        <a:fill>
          <a:solidFill>
            <a:srgbClr val="BBBBBB"/>
          </a:solidFill>
        </a:fill>
      </a:tcStyle>
    </a:band2H>
    <a:firstCol>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E5E5E"/>
          </a:solidFill>
        </a:fill>
      </a:tcStyle>
    </a:firstCol>
    <a:la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29292"/>
          </a:solidFill>
        </a:fill>
      </a:tcStyle>
    </a:lastRow>
    <a:fir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6" d="100"/>
          <a:sy n="46" d="100"/>
        </p:scale>
        <p:origin x="4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1143000" y="685800"/>
            <a:ext cx="4572000" cy="3429000"/>
          </a:xfrm>
          <a:prstGeom prst="rect">
            <a:avLst/>
          </a:prstGeom>
        </p:spPr>
        <p:txBody>
          <a:bodyPr/>
          <a:lstStyle/>
          <a:p>
            <a:endParaRPr/>
          </a:p>
        </p:txBody>
      </p:sp>
      <p:sp>
        <p:nvSpPr>
          <p:cNvPr id="255" name="Shape 25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B - 2 People">
    <p:bg>
      <p:bgPr>
        <a:solidFill>
          <a:srgbClr val="D6D5D5"/>
        </a:solidFill>
        <a:effectLst/>
      </p:bgPr>
    </p:bg>
    <p:spTree>
      <p:nvGrpSpPr>
        <p:cNvPr id="1" name=""/>
        <p:cNvGrpSpPr/>
        <p:nvPr/>
      </p:nvGrpSpPr>
      <p:grpSpPr>
        <a:xfrm>
          <a:off x="0" y="0"/>
          <a:ext cx="0" cy="0"/>
          <a:chOff x="0" y="0"/>
          <a:chExt cx="0" cy="0"/>
        </a:xfrm>
      </p:grpSpPr>
      <p:sp>
        <p:nvSpPr>
          <p:cNvPr id="57" name="Shape"/>
          <p:cNvSpPr/>
          <p:nvPr/>
        </p:nvSpPr>
        <p:spPr>
          <a:xfrm>
            <a:off x="16180395" y="-1434504"/>
            <a:ext cx="15051485" cy="15161154"/>
          </a:xfrm>
          <a:custGeom>
            <a:avLst/>
            <a:gdLst/>
            <a:ahLst/>
            <a:cxnLst>
              <a:cxn ang="0">
                <a:pos x="wd2" y="hd2"/>
              </a:cxn>
              <a:cxn ang="5400000">
                <a:pos x="wd2" y="hd2"/>
              </a:cxn>
              <a:cxn ang="10800000">
                <a:pos x="wd2" y="hd2"/>
              </a:cxn>
              <a:cxn ang="16200000">
                <a:pos x="wd2" y="hd2"/>
              </a:cxn>
            </a:cxnLst>
            <a:rect l="0" t="0" r="r" b="b"/>
            <a:pathLst>
              <a:path w="21600" h="21600" extrusionOk="0">
                <a:moveTo>
                  <a:pt x="8857" y="0"/>
                </a:moveTo>
                <a:lnTo>
                  <a:pt x="21600" y="0"/>
                </a:lnTo>
                <a:lnTo>
                  <a:pt x="21600" y="21573"/>
                </a:lnTo>
                <a:lnTo>
                  <a:pt x="0" y="21600"/>
                </a:lnTo>
                <a:lnTo>
                  <a:pt x="8857" y="0"/>
                </a:lnTo>
                <a:close/>
              </a:path>
            </a:pathLst>
          </a:custGeom>
          <a:solidFill>
            <a:srgbClr val="7B1A17"/>
          </a:solidFill>
          <a:ln w="12700">
            <a:miter lim="400000"/>
          </a:ln>
        </p:spPr>
        <p:txBody>
          <a:bodyPr lIns="50800" tIns="50800" rIns="50800" bIns="50800" anchor="ctr"/>
          <a:lstStyle/>
          <a:p>
            <a:pPr>
              <a:lnSpc>
                <a:spcPct val="120000"/>
              </a:lnSpc>
              <a:defRPr sz="3000" b="0" cap="all">
                <a:solidFill>
                  <a:srgbClr val="FFFFFF"/>
                </a:solidFill>
                <a:latin typeface="Proxima Nova Extrabold"/>
                <a:ea typeface="Proxima Nova Extrabold"/>
                <a:cs typeface="Proxima Nova Extrabold"/>
                <a:sym typeface="Proxima Nova Extrabold"/>
              </a:defRPr>
            </a:pPr>
            <a:endParaRPr/>
          </a:p>
        </p:txBody>
      </p:sp>
      <p:sp>
        <p:nvSpPr>
          <p:cNvPr id="58" name="Subheading"/>
          <p:cNvSpPr txBox="1">
            <a:spLocks noGrp="1"/>
          </p:cNvSpPr>
          <p:nvPr>
            <p:ph type="body" sz="quarter" idx="21" hasCustomPrompt="1"/>
          </p:nvPr>
        </p:nvSpPr>
        <p:spPr>
          <a:xfrm>
            <a:off x="1219200" y="5101335"/>
            <a:ext cx="21945600" cy="706629"/>
          </a:xfrm>
          <a:prstGeom prst="rect">
            <a:avLst/>
          </a:prstGeom>
        </p:spPr>
        <p:txBody>
          <a:bodyPr anchor="ctr"/>
          <a:lstStyle>
            <a:lvl1pPr marL="0" indent="0" defTabSz="825500">
              <a:lnSpc>
                <a:spcPct val="120000"/>
              </a:lnSpc>
              <a:spcBef>
                <a:spcPts val="0"/>
              </a:spcBef>
              <a:buClrTx/>
              <a:buSzTx/>
              <a:buNone/>
              <a:defRPr sz="3000" b="1" i="1">
                <a:solidFill>
                  <a:srgbClr val="7B1A17"/>
                </a:solidFill>
              </a:defRPr>
            </a:lvl1pPr>
          </a:lstStyle>
          <a:p>
            <a:r>
              <a:t>Author and Date</a:t>
            </a:r>
          </a:p>
        </p:txBody>
      </p:sp>
      <p:sp>
        <p:nvSpPr>
          <p:cNvPr id="59" name="Circle"/>
          <p:cNvSpPr/>
          <p:nvPr/>
        </p:nvSpPr>
        <p:spPr>
          <a:xfrm>
            <a:off x="15552605" y="3411405"/>
            <a:ext cx="6893191" cy="6893190"/>
          </a:xfrm>
          <a:prstGeom prst="ellipse">
            <a:avLst/>
          </a:prstGeom>
          <a:solidFill>
            <a:srgbClr val="FFFFFF"/>
          </a:solidFill>
          <a:ln w="12700">
            <a:miter lim="400000"/>
          </a:ln>
        </p:spPr>
        <p:txBody>
          <a:bodyPr lIns="50800" tIns="50800" rIns="50800" bIns="50800" anchor="ctr"/>
          <a:lstStyle/>
          <a:p>
            <a:pPr>
              <a:lnSpc>
                <a:spcPct val="120000"/>
              </a:lnSpc>
              <a:defRPr sz="3000" b="0" cap="all">
                <a:solidFill>
                  <a:srgbClr val="FFFFFF"/>
                </a:solidFill>
                <a:latin typeface="Proxima Nova Extrabold"/>
                <a:ea typeface="Proxima Nova Extrabold"/>
                <a:cs typeface="Proxima Nova Extrabold"/>
                <a:sym typeface="Proxima Nova Extrabold"/>
              </a:defRPr>
            </a:pPr>
            <a:endParaRPr/>
          </a:p>
        </p:txBody>
      </p:sp>
      <p:pic>
        <p:nvPicPr>
          <p:cNvPr id="60" name="TMMLogo-AttorneysAtLaw-RGB-large.png" descr="TMMLogo-AttorneysAtLaw-RGB-large.png"/>
          <p:cNvPicPr>
            <a:picLocks noChangeAspect="1"/>
          </p:cNvPicPr>
          <p:nvPr/>
        </p:nvPicPr>
        <p:blipFill>
          <a:blip r:embed="rId2"/>
          <a:stretch>
            <a:fillRect/>
          </a:stretch>
        </p:blipFill>
        <p:spPr>
          <a:xfrm>
            <a:off x="16476775" y="6379368"/>
            <a:ext cx="5044849" cy="957264"/>
          </a:xfrm>
          <a:prstGeom prst="rect">
            <a:avLst/>
          </a:prstGeom>
          <a:ln w="12700">
            <a:miter lim="400000"/>
          </a:ln>
        </p:spPr>
      </p:pic>
      <p:sp>
        <p:nvSpPr>
          <p:cNvPr id="61" name="Presentation Title"/>
          <p:cNvSpPr txBox="1">
            <a:spLocks noGrp="1"/>
          </p:cNvSpPr>
          <p:nvPr>
            <p:ph type="body" sz="quarter" idx="22"/>
          </p:nvPr>
        </p:nvSpPr>
        <p:spPr>
          <a:xfrm>
            <a:off x="1219200" y="5794375"/>
            <a:ext cx="13917877" cy="2095500"/>
          </a:xfrm>
          <a:prstGeom prst="rect">
            <a:avLst/>
          </a:prstGeom>
        </p:spPr>
        <p:txBody>
          <a:bodyPr/>
          <a:lstStyle>
            <a:lvl1pPr marL="0" indent="0" defTabSz="825500">
              <a:lnSpc>
                <a:spcPct val="70000"/>
              </a:lnSpc>
              <a:spcBef>
                <a:spcPts val="0"/>
              </a:spcBef>
              <a:buClrTx/>
              <a:buSzTx/>
              <a:buNone/>
              <a:defRPr sz="10000" spc="-100">
                <a:solidFill>
                  <a:srgbClr val="5E5E5E"/>
                </a:solidFill>
              </a:defRPr>
            </a:lvl1pPr>
          </a:lstStyle>
          <a:p>
            <a:r>
              <a:t>Presentation Title</a:t>
            </a:r>
          </a:p>
        </p:txBody>
      </p:sp>
      <p:sp>
        <p:nvSpPr>
          <p:cNvPr id="62" name="Person Name…"/>
          <p:cNvSpPr txBox="1">
            <a:spLocks noGrp="1"/>
          </p:cNvSpPr>
          <p:nvPr>
            <p:ph type="body" sz="quarter" idx="23"/>
          </p:nvPr>
        </p:nvSpPr>
        <p:spPr>
          <a:xfrm>
            <a:off x="2580958" y="7882003"/>
            <a:ext cx="4209824" cy="1041401"/>
          </a:xfrm>
          <a:prstGeom prst="rect">
            <a:avLst/>
          </a:prstGeom>
        </p:spPr>
        <p:txBody>
          <a:bodyPr anchor="ctr">
            <a:spAutoFit/>
          </a:bodyPr>
          <a:lstStyle/>
          <a:p>
            <a:pPr marL="0" indent="0" defTabSz="825500">
              <a:lnSpc>
                <a:spcPct val="100000"/>
              </a:lnSpc>
              <a:spcBef>
                <a:spcPts val="0"/>
              </a:spcBef>
              <a:buClrTx/>
              <a:buSzTx/>
              <a:buNone/>
              <a:defRPr sz="4000">
                <a:solidFill>
                  <a:srgbClr val="5E5E5E"/>
                </a:solidFill>
              </a:defRPr>
            </a:pPr>
            <a:r>
              <a:t>Person Name</a:t>
            </a:r>
          </a:p>
          <a:p>
            <a:pPr marL="0" indent="0" defTabSz="825500">
              <a:lnSpc>
                <a:spcPct val="100000"/>
              </a:lnSpc>
              <a:spcBef>
                <a:spcPts val="0"/>
              </a:spcBef>
              <a:buClrTx/>
              <a:buSzTx/>
              <a:buNone/>
              <a:defRPr sz="2200" b="1">
                <a:solidFill>
                  <a:srgbClr val="000000"/>
                </a:solidFill>
              </a:defRPr>
            </a:pPr>
            <a:r>
              <a:t>Law Firm Name</a:t>
            </a:r>
          </a:p>
        </p:txBody>
      </p:sp>
      <p:sp>
        <p:nvSpPr>
          <p:cNvPr id="63" name="Person Name…"/>
          <p:cNvSpPr txBox="1">
            <a:spLocks noGrp="1"/>
          </p:cNvSpPr>
          <p:nvPr>
            <p:ph type="body" sz="quarter" idx="24"/>
          </p:nvPr>
        </p:nvSpPr>
        <p:spPr>
          <a:xfrm>
            <a:off x="7660099" y="7882003"/>
            <a:ext cx="4209823" cy="1041401"/>
          </a:xfrm>
          <a:prstGeom prst="rect">
            <a:avLst/>
          </a:prstGeom>
        </p:spPr>
        <p:txBody>
          <a:bodyPr anchor="ctr">
            <a:spAutoFit/>
          </a:bodyPr>
          <a:lstStyle/>
          <a:p>
            <a:pPr marL="0" indent="0" defTabSz="825500">
              <a:lnSpc>
                <a:spcPct val="100000"/>
              </a:lnSpc>
              <a:spcBef>
                <a:spcPts val="0"/>
              </a:spcBef>
              <a:buClrTx/>
              <a:buSzTx/>
              <a:buNone/>
              <a:defRPr sz="4000">
                <a:solidFill>
                  <a:srgbClr val="5E5E5E"/>
                </a:solidFill>
              </a:defRPr>
            </a:pPr>
            <a:r>
              <a:t>Person Name</a:t>
            </a:r>
          </a:p>
          <a:p>
            <a:pPr marL="0" indent="0" defTabSz="825500">
              <a:lnSpc>
                <a:spcPct val="100000"/>
              </a:lnSpc>
              <a:spcBef>
                <a:spcPts val="0"/>
              </a:spcBef>
              <a:buClrTx/>
              <a:buSzTx/>
              <a:buNone/>
              <a:defRPr sz="2200" b="1">
                <a:solidFill>
                  <a:srgbClr val="000000"/>
                </a:solidFill>
              </a:defRPr>
            </a:pPr>
            <a:r>
              <a:t>Law Firm Name</a:t>
            </a:r>
          </a:p>
        </p:txBody>
      </p:sp>
      <p:sp>
        <p:nvSpPr>
          <p:cNvPr id="64" name="pexels-christina-morillo-1181519.jpg"/>
          <p:cNvSpPr>
            <a:spLocks noGrp="1"/>
          </p:cNvSpPr>
          <p:nvPr>
            <p:ph type="pic" sz="quarter" idx="25"/>
          </p:nvPr>
        </p:nvSpPr>
        <p:spPr>
          <a:xfrm>
            <a:off x="661953" y="7896651"/>
            <a:ext cx="1782622" cy="1189996"/>
          </a:xfrm>
          <a:prstGeom prst="rect">
            <a:avLst/>
          </a:prstGeom>
        </p:spPr>
        <p:txBody>
          <a:bodyPr lIns="91439" tIns="45719" rIns="91439" bIns="45719">
            <a:noAutofit/>
          </a:bodyPr>
          <a:lstStyle/>
          <a:p>
            <a:endParaRPr/>
          </a:p>
        </p:txBody>
      </p:sp>
      <p:sp>
        <p:nvSpPr>
          <p:cNvPr id="65" name="pexels-christina-morillo-1181519.jpg"/>
          <p:cNvSpPr>
            <a:spLocks noGrp="1"/>
          </p:cNvSpPr>
          <p:nvPr>
            <p:ph type="pic" sz="quarter" idx="26"/>
          </p:nvPr>
        </p:nvSpPr>
        <p:spPr>
          <a:xfrm>
            <a:off x="5784286" y="7896651"/>
            <a:ext cx="1782623" cy="1189996"/>
          </a:xfrm>
          <a:prstGeom prst="rect">
            <a:avLst/>
          </a:prstGeom>
        </p:spPr>
        <p:txBody>
          <a:bodyPr lIns="91439" tIns="45719" rIns="91439" bIns="45719">
            <a:noAutofit/>
          </a:bodyPr>
          <a:lstStyle/>
          <a:p>
            <a:endParaRPr/>
          </a:p>
        </p:txBody>
      </p:sp>
      <p:sp>
        <p:nvSpPr>
          <p:cNvPr id="66"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5"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116" name="Slide Title"/>
          <p:cNvSpPr txBox="1">
            <a:spLocks noGrp="1"/>
          </p:cNvSpPr>
          <p:nvPr>
            <p:ph type="title" hasCustomPrompt="1"/>
          </p:nvPr>
        </p:nvSpPr>
        <p:spPr>
          <a:prstGeom prst="rect">
            <a:avLst/>
          </a:prstGeom>
        </p:spPr>
        <p:txBody>
          <a:bodyPr/>
          <a:lstStyle/>
          <a:p>
            <a:r>
              <a:t>Slide Title</a:t>
            </a:r>
          </a:p>
        </p:txBody>
      </p:sp>
      <p:sp>
        <p:nvSpPr>
          <p:cNvPr id="117"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32" name="Body Level One…"/>
          <p:cNvSpPr txBox="1">
            <a:spLocks noGrp="1"/>
          </p:cNvSpPr>
          <p:nvPr>
            <p:ph type="body" sz="quarter" idx="1" hasCustomPrompt="1"/>
          </p:nvPr>
        </p:nvSpPr>
        <p:spPr>
          <a:xfrm>
            <a:off x="1219200" y="6311900"/>
            <a:ext cx="8356600" cy="6184900"/>
          </a:xfrm>
          <a:prstGeom prst="rect">
            <a:avLst/>
          </a:prstGeom>
        </p:spPr>
        <p:txBody>
          <a:bodyPr/>
          <a:lstStyle/>
          <a:p>
            <a:r>
              <a:t>Slide bullet text</a:t>
            </a:r>
          </a:p>
          <a:p>
            <a:pPr lvl="1"/>
            <a:endParaRPr/>
          </a:p>
          <a:p>
            <a:pPr lvl="2"/>
            <a:endParaRPr/>
          </a:p>
          <a:p>
            <a:pPr lvl="3"/>
            <a:endParaRPr/>
          </a:p>
          <a:p>
            <a:pPr lvl="4"/>
            <a:endParaRPr/>
          </a:p>
        </p:txBody>
      </p:sp>
      <p:sp>
        <p:nvSpPr>
          <p:cNvPr id="133" name="Slide Title"/>
          <p:cNvSpPr txBox="1">
            <a:spLocks noGrp="1"/>
          </p:cNvSpPr>
          <p:nvPr>
            <p:ph type="title" hasCustomPrompt="1"/>
          </p:nvPr>
        </p:nvSpPr>
        <p:spPr>
          <a:xfrm>
            <a:off x="1219200" y="2439639"/>
            <a:ext cx="8356600" cy="3068291"/>
          </a:xfrm>
          <a:prstGeom prst="rect">
            <a:avLst/>
          </a:prstGeom>
        </p:spPr>
        <p:txBody>
          <a:bodyPr/>
          <a:lstStyle>
            <a:lvl1pPr>
              <a:defRPr sz="10000" spc="-100"/>
            </a:lvl1pPr>
          </a:lstStyle>
          <a:p>
            <a:r>
              <a:t>Slide Title</a:t>
            </a:r>
          </a:p>
        </p:txBody>
      </p:sp>
      <p:sp>
        <p:nvSpPr>
          <p:cNvPr id="134" name="Rectangle"/>
          <p:cNvSpPr/>
          <p:nvPr/>
        </p:nvSpPr>
        <p:spPr>
          <a:xfrm>
            <a:off x="10795000" y="0"/>
            <a:ext cx="13614400" cy="13716000"/>
          </a:xfrm>
          <a:prstGeom prst="rect">
            <a:avLst/>
          </a:prstGeom>
          <a:solidFill>
            <a:srgbClr val="102E69"/>
          </a:solidFill>
          <a:ln w="12700">
            <a:miter lim="400000"/>
          </a:ln>
        </p:spPr>
        <p:txBody>
          <a:bodyPr lIns="50800" tIns="50800" rIns="50800" bIns="50800" anchor="ctr"/>
          <a:lstStyle/>
          <a:p>
            <a:pPr>
              <a:lnSpc>
                <a:spcPct val="120000"/>
              </a:lnSpc>
              <a:defRPr sz="3000" b="0" cap="all">
                <a:solidFill>
                  <a:srgbClr val="FFFFFF"/>
                </a:solidFill>
                <a:latin typeface="Proxima Nova Extrabold"/>
                <a:ea typeface="Proxima Nova Extrabold"/>
                <a:cs typeface="Proxima Nova Extrabold"/>
                <a:sym typeface="Proxima Nova Extrabold"/>
              </a:defRPr>
            </a:pPr>
            <a:endParaRPr/>
          </a:p>
        </p:txBody>
      </p:sp>
      <p:sp>
        <p:nvSpPr>
          <p:cNvPr id="135" name="Partial view of a building exterior painted yellow with blue window shutters and a curtained doorway"/>
          <p:cNvSpPr>
            <a:spLocks noGrp="1"/>
          </p:cNvSpPr>
          <p:nvPr>
            <p:ph type="pic" idx="21"/>
          </p:nvPr>
        </p:nvSpPr>
        <p:spPr>
          <a:xfrm>
            <a:off x="11468100" y="-1257300"/>
            <a:ext cx="10388600" cy="15582900"/>
          </a:xfrm>
          <a:prstGeom prst="rect">
            <a:avLst/>
          </a:prstGeom>
        </p:spPr>
        <p:txBody>
          <a:bodyPr lIns="91439" tIns="45719" rIns="91439" bIns="45719">
            <a:noAutofit/>
          </a:bodyPr>
          <a:lstStyle/>
          <a:p>
            <a:endParaRPr/>
          </a:p>
        </p:txBody>
      </p:sp>
      <p:sp>
        <p:nvSpPr>
          <p:cNvPr id="136" name="Author and Date"/>
          <p:cNvSpPr txBox="1">
            <a:spLocks noGrp="1"/>
          </p:cNvSpPr>
          <p:nvPr>
            <p:ph type="body" sz="quarter" idx="22" hasCustomPrompt="1"/>
          </p:nvPr>
        </p:nvSpPr>
        <p:spPr>
          <a:xfrm>
            <a:off x="1219200" y="1646935"/>
            <a:ext cx="8356600" cy="770129"/>
          </a:xfrm>
          <a:prstGeom prst="rect">
            <a:avLst/>
          </a:prstGeom>
        </p:spPr>
        <p:txBody>
          <a:bodyPr anchor="ctr"/>
          <a:lstStyle>
            <a:lvl1pPr marL="0" indent="0" defTabSz="825500">
              <a:lnSpc>
                <a:spcPct val="120000"/>
              </a:lnSpc>
              <a:spcBef>
                <a:spcPts val="0"/>
              </a:spcBef>
              <a:buClrTx/>
              <a:buSzTx/>
              <a:buNone/>
              <a:defRPr sz="3000" b="1" i="1">
                <a:solidFill>
                  <a:srgbClr val="102E69"/>
                </a:solidFill>
              </a:defRPr>
            </a:lvl1pPr>
          </a:lstStyle>
          <a:p>
            <a:r>
              <a:t>Author and Date</a:t>
            </a:r>
          </a:p>
        </p:txBody>
      </p:sp>
      <p:sp>
        <p:nvSpPr>
          <p:cNvPr id="137"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p:bg>
      <p:bgPr>
        <a:solidFill>
          <a:srgbClr val="7B1A17"/>
        </a:solidFill>
        <a:effectLst/>
      </p:bgPr>
    </p:bg>
    <p:spTree>
      <p:nvGrpSpPr>
        <p:cNvPr id="1" name=""/>
        <p:cNvGrpSpPr/>
        <p:nvPr/>
      </p:nvGrpSpPr>
      <p:grpSpPr>
        <a:xfrm>
          <a:off x="0" y="0"/>
          <a:ext cx="0" cy="0"/>
          <a:chOff x="0" y="0"/>
          <a:chExt cx="0" cy="0"/>
        </a:xfrm>
      </p:grpSpPr>
      <p:sp>
        <p:nvSpPr>
          <p:cNvPr id="144" name="Section Title"/>
          <p:cNvSpPr txBox="1">
            <a:spLocks noGrp="1"/>
          </p:cNvSpPr>
          <p:nvPr>
            <p:ph type="title" hasCustomPrompt="1"/>
          </p:nvPr>
        </p:nvSpPr>
        <p:spPr>
          <a:xfrm>
            <a:off x="1219200" y="4064000"/>
            <a:ext cx="21945600" cy="5930900"/>
          </a:xfrm>
          <a:prstGeom prst="rect">
            <a:avLst/>
          </a:prstGeom>
        </p:spPr>
        <p:txBody>
          <a:bodyPr anchor="ctr"/>
          <a:lstStyle>
            <a:lvl1pPr defTabSz="584200">
              <a:defRPr spc="0">
                <a:solidFill>
                  <a:srgbClr val="FFFFFF"/>
                </a:solidFill>
              </a:defRPr>
            </a:lvl1pPr>
          </a:lstStyle>
          <a:p>
            <a:r>
              <a:t>Section Title</a:t>
            </a:r>
          </a:p>
        </p:txBody>
      </p:sp>
      <p:sp>
        <p:nvSpPr>
          <p:cNvPr id="14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tatement">
    <p:bg>
      <p:bgPr>
        <a:solidFill>
          <a:srgbClr val="7B1A17"/>
        </a:solidFill>
        <a:effectLst/>
      </p:bgPr>
    </p:bg>
    <p:spTree>
      <p:nvGrpSpPr>
        <p:cNvPr id="1" name=""/>
        <p:cNvGrpSpPr/>
        <p:nvPr/>
      </p:nvGrpSpPr>
      <p:grpSpPr>
        <a:xfrm>
          <a:off x="0" y="0"/>
          <a:ext cx="0" cy="0"/>
          <a:chOff x="0" y="0"/>
          <a:chExt cx="0" cy="0"/>
        </a:xfrm>
      </p:grpSpPr>
      <p:sp>
        <p:nvSpPr>
          <p:cNvPr id="169" name="Body Level One…"/>
          <p:cNvSpPr txBox="1">
            <a:spLocks noGrp="1"/>
          </p:cNvSpPr>
          <p:nvPr>
            <p:ph type="body" sz="half" idx="1" hasCustomPrompt="1"/>
          </p:nvPr>
        </p:nvSpPr>
        <p:spPr>
          <a:xfrm>
            <a:off x="1219200" y="4763675"/>
            <a:ext cx="21945600" cy="4192883"/>
          </a:xfrm>
          <a:prstGeom prst="rect">
            <a:avLst/>
          </a:prstGeom>
        </p:spPr>
        <p:txBody>
          <a:bodyPr anchor="ctr"/>
          <a:lstStyle>
            <a:lvl1pPr marL="0" indent="0" algn="ctr">
              <a:lnSpc>
                <a:spcPct val="70000"/>
              </a:lnSpc>
              <a:spcBef>
                <a:spcPts val="0"/>
              </a:spcBef>
              <a:buClrTx/>
              <a:buSzTx/>
              <a:buNone/>
              <a:defRPr sz="14000">
                <a:solidFill>
                  <a:srgbClr val="FFFFFF"/>
                </a:solidFill>
              </a:defRPr>
            </a:lvl1pPr>
            <a:lvl2pPr marL="0" indent="457200" algn="ctr">
              <a:lnSpc>
                <a:spcPct val="70000"/>
              </a:lnSpc>
              <a:spcBef>
                <a:spcPts val="0"/>
              </a:spcBef>
              <a:buClrTx/>
              <a:buSzTx/>
              <a:buNone/>
              <a:defRPr sz="14000">
                <a:solidFill>
                  <a:srgbClr val="FFFFFF"/>
                </a:solidFill>
              </a:defRPr>
            </a:lvl2pPr>
            <a:lvl3pPr marL="0" indent="914400" algn="ctr">
              <a:lnSpc>
                <a:spcPct val="70000"/>
              </a:lnSpc>
              <a:spcBef>
                <a:spcPts val="0"/>
              </a:spcBef>
              <a:buClrTx/>
              <a:buSzTx/>
              <a:buNone/>
              <a:defRPr sz="14000">
                <a:solidFill>
                  <a:srgbClr val="FFFFFF"/>
                </a:solidFill>
              </a:defRPr>
            </a:lvl3pPr>
            <a:lvl4pPr marL="0" indent="1371600" algn="ctr">
              <a:lnSpc>
                <a:spcPct val="70000"/>
              </a:lnSpc>
              <a:spcBef>
                <a:spcPts val="0"/>
              </a:spcBef>
              <a:buClrTx/>
              <a:buSzTx/>
              <a:buNone/>
              <a:defRPr sz="14000">
                <a:solidFill>
                  <a:srgbClr val="FFFFFF"/>
                </a:solidFill>
              </a:defRPr>
            </a:lvl4pPr>
            <a:lvl5pPr marL="0" indent="1828800" algn="ctr">
              <a:lnSpc>
                <a:spcPct val="70000"/>
              </a:lnSpc>
              <a:spcBef>
                <a:spcPts val="0"/>
              </a:spcBef>
              <a:buClrTx/>
              <a:buSzTx/>
              <a:buNone/>
              <a:defRPr sz="14000">
                <a:solidFill>
                  <a:srgbClr val="FFFFFF"/>
                </a:solidFill>
              </a:defRPr>
            </a:lvl5pPr>
          </a:lstStyle>
          <a:p>
            <a:r>
              <a:t>Statement</a:t>
            </a:r>
          </a:p>
          <a:p>
            <a:pPr lvl="1"/>
            <a:endParaRPr/>
          </a:p>
          <a:p>
            <a:pPr lvl="2"/>
            <a:endParaRPr/>
          </a:p>
          <a:p>
            <a:pPr lvl="3"/>
            <a:endParaRPr/>
          </a:p>
          <a:p>
            <a:pPr lvl="4"/>
            <a:endParaRPr/>
          </a:p>
        </p:txBody>
      </p:sp>
      <p:sp>
        <p:nvSpPr>
          <p:cNvPr id="170"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io Page - 2 People">
    <p:spTree>
      <p:nvGrpSpPr>
        <p:cNvPr id="1" name=""/>
        <p:cNvGrpSpPr/>
        <p:nvPr/>
      </p:nvGrpSpPr>
      <p:grpSpPr>
        <a:xfrm>
          <a:off x="0" y="0"/>
          <a:ext cx="0" cy="0"/>
          <a:chOff x="0" y="0"/>
          <a:chExt cx="0" cy="0"/>
        </a:xfrm>
      </p:grpSpPr>
      <p:sp>
        <p:nvSpPr>
          <p:cNvPr id="219" name="Person Name"/>
          <p:cNvSpPr txBox="1">
            <a:spLocks noGrp="1"/>
          </p:cNvSpPr>
          <p:nvPr>
            <p:ph type="body" sz="quarter" idx="21"/>
          </p:nvPr>
        </p:nvSpPr>
        <p:spPr>
          <a:xfrm>
            <a:off x="4596066" y="8189307"/>
            <a:ext cx="6789312" cy="1409701"/>
          </a:xfrm>
          <a:prstGeom prst="rect">
            <a:avLst/>
          </a:prstGeom>
        </p:spPr>
        <p:txBody>
          <a:bodyPr anchor="ctr">
            <a:noAutofit/>
          </a:bodyPr>
          <a:lstStyle>
            <a:lvl1pPr marL="431800" indent="-431800" algn="ctr" defTabSz="825500">
              <a:lnSpc>
                <a:spcPct val="70000"/>
              </a:lnSpc>
              <a:spcBef>
                <a:spcPts val="0"/>
              </a:spcBef>
              <a:buClrTx/>
              <a:buSzTx/>
              <a:buNone/>
              <a:defRPr sz="5000">
                <a:solidFill>
                  <a:srgbClr val="5E5E5E"/>
                </a:solidFill>
              </a:defRPr>
            </a:lvl1pPr>
          </a:lstStyle>
          <a:p>
            <a:r>
              <a:t>Person Name</a:t>
            </a:r>
          </a:p>
        </p:txBody>
      </p:sp>
      <p:sp>
        <p:nvSpPr>
          <p:cNvPr id="220" name="Body Level One"/>
          <p:cNvSpPr txBox="1">
            <a:spLocks noGrp="1"/>
          </p:cNvSpPr>
          <p:nvPr>
            <p:ph type="body" sz="quarter" idx="22"/>
          </p:nvPr>
        </p:nvSpPr>
        <p:spPr>
          <a:xfrm>
            <a:off x="5469466" y="9559932"/>
            <a:ext cx="5042511" cy="2129170"/>
          </a:xfrm>
          <a:prstGeom prst="rect">
            <a:avLst/>
          </a:prstGeom>
        </p:spPr>
        <p:txBody>
          <a:bodyPr/>
          <a:lstStyle>
            <a:lvl1pPr marL="0" indent="0" algn="ctr" defTabSz="825500">
              <a:lnSpc>
                <a:spcPct val="100000"/>
              </a:lnSpc>
              <a:spcBef>
                <a:spcPts val="0"/>
              </a:spcBef>
              <a:buClrTx/>
              <a:buSzTx/>
              <a:buNone/>
              <a:defRPr sz="2200" b="1">
                <a:solidFill>
                  <a:srgbClr val="000000"/>
                </a:solidFill>
              </a:defRPr>
            </a:lvl1pPr>
          </a:lstStyle>
          <a:p>
            <a:r>
              <a:t>Body Level One</a:t>
            </a:r>
          </a:p>
        </p:txBody>
      </p:sp>
      <p:sp>
        <p:nvSpPr>
          <p:cNvPr id="221" name="Slide Title"/>
          <p:cNvSpPr txBox="1">
            <a:spLocks noGrp="1"/>
          </p:cNvSpPr>
          <p:nvPr>
            <p:ph type="body" sz="quarter" idx="23"/>
          </p:nvPr>
        </p:nvSpPr>
        <p:spPr>
          <a:xfrm>
            <a:off x="1219200" y="1219200"/>
            <a:ext cx="21945600" cy="2298700"/>
          </a:xfrm>
          <a:prstGeom prst="rect">
            <a:avLst/>
          </a:prstGeom>
        </p:spPr>
        <p:txBody>
          <a:bodyPr/>
          <a:lstStyle>
            <a:lvl1pPr marL="0" indent="0" algn="ctr" defTabSz="825500">
              <a:lnSpc>
                <a:spcPct val="70000"/>
              </a:lnSpc>
              <a:spcBef>
                <a:spcPts val="0"/>
              </a:spcBef>
              <a:buClrTx/>
              <a:buSzTx/>
              <a:buNone/>
              <a:defRPr sz="14000" spc="-140">
                <a:solidFill>
                  <a:srgbClr val="5E5E5E"/>
                </a:solidFill>
              </a:defRPr>
            </a:lvl1pPr>
          </a:lstStyle>
          <a:p>
            <a:r>
              <a:t>Slide Title</a:t>
            </a:r>
          </a:p>
        </p:txBody>
      </p:sp>
      <p:sp>
        <p:nvSpPr>
          <p:cNvPr id="222" name="Person Name"/>
          <p:cNvSpPr txBox="1">
            <a:spLocks noGrp="1"/>
          </p:cNvSpPr>
          <p:nvPr>
            <p:ph type="body" sz="quarter" idx="24"/>
          </p:nvPr>
        </p:nvSpPr>
        <p:spPr>
          <a:xfrm>
            <a:off x="12393866" y="8197774"/>
            <a:ext cx="6789312" cy="1409701"/>
          </a:xfrm>
          <a:prstGeom prst="rect">
            <a:avLst/>
          </a:prstGeom>
        </p:spPr>
        <p:txBody>
          <a:bodyPr anchor="ctr">
            <a:noAutofit/>
          </a:bodyPr>
          <a:lstStyle>
            <a:lvl1pPr marL="431800" indent="-431800" algn="ctr" defTabSz="825500">
              <a:lnSpc>
                <a:spcPct val="70000"/>
              </a:lnSpc>
              <a:spcBef>
                <a:spcPts val="0"/>
              </a:spcBef>
              <a:buClrTx/>
              <a:buSzTx/>
              <a:buNone/>
              <a:defRPr sz="5000">
                <a:solidFill>
                  <a:srgbClr val="5E5E5E"/>
                </a:solidFill>
              </a:defRPr>
            </a:lvl1pPr>
          </a:lstStyle>
          <a:p>
            <a:r>
              <a:t>Person Name</a:t>
            </a:r>
          </a:p>
        </p:txBody>
      </p:sp>
      <p:sp>
        <p:nvSpPr>
          <p:cNvPr id="223" name="Body Level One"/>
          <p:cNvSpPr txBox="1">
            <a:spLocks noGrp="1"/>
          </p:cNvSpPr>
          <p:nvPr>
            <p:ph type="body" sz="quarter" idx="25"/>
          </p:nvPr>
        </p:nvSpPr>
        <p:spPr>
          <a:xfrm>
            <a:off x="13267266" y="9568399"/>
            <a:ext cx="5042511" cy="2129169"/>
          </a:xfrm>
          <a:prstGeom prst="rect">
            <a:avLst/>
          </a:prstGeom>
        </p:spPr>
        <p:txBody>
          <a:bodyPr/>
          <a:lstStyle>
            <a:lvl1pPr marL="0" indent="0" algn="ctr" defTabSz="825500">
              <a:lnSpc>
                <a:spcPct val="100000"/>
              </a:lnSpc>
              <a:spcBef>
                <a:spcPts val="0"/>
              </a:spcBef>
              <a:buClrTx/>
              <a:buSzTx/>
              <a:buNone/>
              <a:defRPr sz="2200" b="1">
                <a:solidFill>
                  <a:srgbClr val="000000"/>
                </a:solidFill>
              </a:defRPr>
            </a:lvl1pPr>
          </a:lstStyle>
          <a:p>
            <a:r>
              <a:t>Body Level One</a:t>
            </a:r>
          </a:p>
        </p:txBody>
      </p:sp>
      <p:sp>
        <p:nvSpPr>
          <p:cNvPr id="224" name="Rectangle"/>
          <p:cNvSpPr/>
          <p:nvPr/>
        </p:nvSpPr>
        <p:spPr>
          <a:xfrm>
            <a:off x="-8467" y="11443"/>
            <a:ext cx="8159420" cy="166357"/>
          </a:xfrm>
          <a:prstGeom prst="rect">
            <a:avLst/>
          </a:prstGeom>
          <a:solidFill>
            <a:srgbClr val="7B1A17"/>
          </a:solidFill>
          <a:ln w="12700">
            <a:miter lim="400000"/>
          </a:ln>
        </p:spPr>
        <p:txBody>
          <a:bodyPr lIns="50800" tIns="50800" rIns="50800" bIns="50800" anchor="ctr"/>
          <a:lstStyle/>
          <a:p>
            <a:pPr>
              <a:lnSpc>
                <a:spcPct val="120000"/>
              </a:lnSpc>
              <a:defRPr sz="3000" b="0" cap="all">
                <a:solidFill>
                  <a:srgbClr val="FFFFFF"/>
                </a:solidFill>
                <a:latin typeface="Proxima Nova Extrabold"/>
                <a:ea typeface="Proxima Nova Extrabold"/>
                <a:cs typeface="Proxima Nova Extrabold"/>
                <a:sym typeface="Proxima Nova Extrabold"/>
              </a:defRPr>
            </a:pPr>
            <a:endParaRPr/>
          </a:p>
        </p:txBody>
      </p:sp>
      <p:sp>
        <p:nvSpPr>
          <p:cNvPr id="225" name="Rectangle"/>
          <p:cNvSpPr/>
          <p:nvPr/>
        </p:nvSpPr>
        <p:spPr>
          <a:xfrm>
            <a:off x="8112290" y="11443"/>
            <a:ext cx="8159420" cy="166357"/>
          </a:xfrm>
          <a:prstGeom prst="rect">
            <a:avLst/>
          </a:prstGeom>
          <a:solidFill>
            <a:srgbClr val="8B857C"/>
          </a:solidFill>
          <a:ln w="12700">
            <a:miter lim="400000"/>
          </a:ln>
        </p:spPr>
        <p:txBody>
          <a:bodyPr lIns="50800" tIns="50800" rIns="50800" bIns="50800" anchor="ctr"/>
          <a:lstStyle/>
          <a:p>
            <a:pPr>
              <a:lnSpc>
                <a:spcPct val="120000"/>
              </a:lnSpc>
              <a:defRPr sz="3000" b="0" cap="all">
                <a:solidFill>
                  <a:srgbClr val="8B857C"/>
                </a:solidFill>
                <a:latin typeface="Proxima Nova Extrabold"/>
                <a:ea typeface="Proxima Nova Extrabold"/>
                <a:cs typeface="Proxima Nova Extrabold"/>
                <a:sym typeface="Proxima Nova Extrabold"/>
              </a:defRPr>
            </a:pPr>
            <a:endParaRPr/>
          </a:p>
        </p:txBody>
      </p:sp>
      <p:sp>
        <p:nvSpPr>
          <p:cNvPr id="226" name="Rectangle"/>
          <p:cNvSpPr/>
          <p:nvPr/>
        </p:nvSpPr>
        <p:spPr>
          <a:xfrm>
            <a:off x="16265689" y="11443"/>
            <a:ext cx="8159420" cy="166357"/>
          </a:xfrm>
          <a:prstGeom prst="rect">
            <a:avLst/>
          </a:prstGeom>
          <a:solidFill>
            <a:srgbClr val="102E69"/>
          </a:solidFill>
          <a:ln w="12700">
            <a:miter lim="400000"/>
          </a:ln>
        </p:spPr>
        <p:txBody>
          <a:bodyPr lIns="50800" tIns="50800" rIns="50800" bIns="50800" anchor="ctr"/>
          <a:lstStyle/>
          <a:p>
            <a:pPr>
              <a:lnSpc>
                <a:spcPct val="120000"/>
              </a:lnSpc>
              <a:defRPr sz="3000" b="0" cap="all">
                <a:solidFill>
                  <a:srgbClr val="102E69"/>
                </a:solidFill>
                <a:latin typeface="Proxima Nova Extrabold"/>
                <a:ea typeface="Proxima Nova Extrabold"/>
                <a:cs typeface="Proxima Nova Extrabold"/>
                <a:sym typeface="Proxima Nova Extrabold"/>
              </a:defRPr>
            </a:pPr>
            <a:endParaRPr/>
          </a:p>
        </p:txBody>
      </p:sp>
      <p:sp>
        <p:nvSpPr>
          <p:cNvPr id="227" name="pexels-christina-morillo-1181519.jpg"/>
          <p:cNvSpPr>
            <a:spLocks noGrp="1"/>
          </p:cNvSpPr>
          <p:nvPr>
            <p:ph type="pic" sz="quarter" idx="26"/>
          </p:nvPr>
        </p:nvSpPr>
        <p:spPr>
          <a:xfrm>
            <a:off x="4455450" y="4377770"/>
            <a:ext cx="5391010" cy="3598786"/>
          </a:xfrm>
          <a:prstGeom prst="rect">
            <a:avLst/>
          </a:prstGeom>
        </p:spPr>
        <p:txBody>
          <a:bodyPr lIns="91439" tIns="45719" rIns="91439" bIns="45719">
            <a:noAutofit/>
          </a:bodyPr>
          <a:lstStyle/>
          <a:p>
            <a:endParaRPr/>
          </a:p>
        </p:txBody>
      </p:sp>
      <p:sp>
        <p:nvSpPr>
          <p:cNvPr id="228" name="pexels-christina-morillo-1181519.jpg"/>
          <p:cNvSpPr>
            <a:spLocks noGrp="1"/>
          </p:cNvSpPr>
          <p:nvPr>
            <p:ph type="pic" sz="quarter" idx="27"/>
          </p:nvPr>
        </p:nvSpPr>
        <p:spPr>
          <a:xfrm>
            <a:off x="12253250" y="4377770"/>
            <a:ext cx="5391010" cy="3598786"/>
          </a:xfrm>
          <a:prstGeom prst="rect">
            <a:avLst/>
          </a:prstGeom>
        </p:spPr>
        <p:txBody>
          <a:bodyPr lIns="91439" tIns="45719" rIns="91439" bIns="45719">
            <a:noAutofit/>
          </a:bodyPr>
          <a:lstStyle/>
          <a:p>
            <a:endParaRPr/>
          </a:p>
        </p:txBody>
      </p:sp>
      <p:sp>
        <p:nvSpPr>
          <p:cNvPr id="229" name="01"/>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032946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19200" y="3733800"/>
            <a:ext cx="21945600" cy="876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1219200" y="1219200"/>
            <a:ext cx="21945600" cy="2298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pic>
        <p:nvPicPr>
          <p:cNvPr id="4" name="TMMLogo-AttorneysAtLaw-RGB-large.png" descr="TMMLogo-AttorneysAtLaw-RGB-large.png"/>
          <p:cNvPicPr>
            <a:picLocks noChangeAspect="1"/>
          </p:cNvPicPr>
          <p:nvPr/>
        </p:nvPicPr>
        <p:blipFill>
          <a:blip r:embed="rId8"/>
          <a:stretch>
            <a:fillRect/>
          </a:stretch>
        </p:blipFill>
        <p:spPr>
          <a:xfrm>
            <a:off x="20766588" y="12712700"/>
            <a:ext cx="3232710" cy="613409"/>
          </a:xfrm>
          <a:prstGeom prst="rect">
            <a:avLst/>
          </a:prstGeom>
          <a:ln w="12700">
            <a:miter lim="400000"/>
          </a:ln>
        </p:spPr>
      </p:pic>
      <p:sp>
        <p:nvSpPr>
          <p:cNvPr id="5" name="Rectangle"/>
          <p:cNvSpPr/>
          <p:nvPr/>
        </p:nvSpPr>
        <p:spPr>
          <a:xfrm>
            <a:off x="-8467" y="11443"/>
            <a:ext cx="8159420" cy="166357"/>
          </a:xfrm>
          <a:prstGeom prst="rect">
            <a:avLst/>
          </a:prstGeom>
          <a:solidFill>
            <a:srgbClr val="7B1A17"/>
          </a:solidFill>
          <a:ln w="12700">
            <a:miter lim="400000"/>
          </a:ln>
        </p:spPr>
        <p:txBody>
          <a:bodyPr lIns="50800" tIns="50800" rIns="50800" bIns="50800" anchor="ctr"/>
          <a:lstStyle/>
          <a:p>
            <a:pPr>
              <a:lnSpc>
                <a:spcPct val="120000"/>
              </a:lnSpc>
              <a:defRPr sz="3000" b="0" cap="all">
                <a:solidFill>
                  <a:srgbClr val="FFFFFF"/>
                </a:solidFill>
                <a:latin typeface="Proxima Nova Extrabold"/>
                <a:ea typeface="Proxima Nova Extrabold"/>
                <a:cs typeface="Proxima Nova Extrabold"/>
                <a:sym typeface="Proxima Nova Extrabold"/>
              </a:defRPr>
            </a:pPr>
            <a:endParaRPr/>
          </a:p>
        </p:txBody>
      </p:sp>
      <p:sp>
        <p:nvSpPr>
          <p:cNvPr id="6" name="Rectangle"/>
          <p:cNvSpPr/>
          <p:nvPr/>
        </p:nvSpPr>
        <p:spPr>
          <a:xfrm>
            <a:off x="8112290" y="11443"/>
            <a:ext cx="8159420" cy="166357"/>
          </a:xfrm>
          <a:prstGeom prst="rect">
            <a:avLst/>
          </a:prstGeom>
          <a:solidFill>
            <a:srgbClr val="8B857C"/>
          </a:solidFill>
          <a:ln w="12700">
            <a:miter lim="400000"/>
          </a:ln>
        </p:spPr>
        <p:txBody>
          <a:bodyPr lIns="50800" tIns="50800" rIns="50800" bIns="50800" anchor="ctr"/>
          <a:lstStyle/>
          <a:p>
            <a:pPr>
              <a:lnSpc>
                <a:spcPct val="120000"/>
              </a:lnSpc>
              <a:defRPr sz="3000" b="0" cap="all">
                <a:solidFill>
                  <a:srgbClr val="8B857C"/>
                </a:solidFill>
                <a:latin typeface="Proxima Nova Extrabold"/>
                <a:ea typeface="Proxima Nova Extrabold"/>
                <a:cs typeface="Proxima Nova Extrabold"/>
                <a:sym typeface="Proxima Nova Extrabold"/>
              </a:defRPr>
            </a:pPr>
            <a:endParaRPr/>
          </a:p>
        </p:txBody>
      </p:sp>
      <p:sp>
        <p:nvSpPr>
          <p:cNvPr id="7" name="Rectangle"/>
          <p:cNvSpPr/>
          <p:nvPr/>
        </p:nvSpPr>
        <p:spPr>
          <a:xfrm>
            <a:off x="16265689" y="11443"/>
            <a:ext cx="8159420" cy="166357"/>
          </a:xfrm>
          <a:prstGeom prst="rect">
            <a:avLst/>
          </a:prstGeom>
          <a:solidFill>
            <a:srgbClr val="102E69"/>
          </a:solidFill>
          <a:ln w="12700">
            <a:miter lim="400000"/>
          </a:ln>
        </p:spPr>
        <p:txBody>
          <a:bodyPr lIns="50800" tIns="50800" rIns="50800" bIns="50800" anchor="ctr"/>
          <a:lstStyle/>
          <a:p>
            <a:pPr>
              <a:lnSpc>
                <a:spcPct val="120000"/>
              </a:lnSpc>
              <a:defRPr sz="3000" b="0" cap="all">
                <a:solidFill>
                  <a:srgbClr val="102E69"/>
                </a:solidFill>
                <a:latin typeface="Proxima Nova Extrabold"/>
                <a:ea typeface="Proxima Nova Extrabold"/>
                <a:cs typeface="Proxima Nova Extrabold"/>
                <a:sym typeface="Proxima Nova Extrabold"/>
              </a:defRPr>
            </a:pPr>
            <a:endParaRPr/>
          </a:p>
        </p:txBody>
      </p:sp>
      <p:sp>
        <p:nvSpPr>
          <p:cNvPr id="8" name="01"/>
          <p:cNvSpPr txBox="1">
            <a:spLocks noGrp="1"/>
          </p:cNvSpPr>
          <p:nvPr>
            <p:ph type="sldNum" sz="quarter" idx="2"/>
          </p:nvPr>
        </p:nvSpPr>
        <p:spPr>
          <a:xfrm>
            <a:off x="23622000" y="13080999"/>
            <a:ext cx="336728" cy="413767"/>
          </a:xfrm>
          <a:prstGeom prst="rect">
            <a:avLst/>
          </a:prstGeom>
          <a:ln w="12700">
            <a:miter lim="400000"/>
          </a:ln>
        </p:spPr>
        <p:txBody>
          <a:bodyPr wrap="none" lIns="50800" tIns="50800" rIns="50800" bIns="50800" anchor="b">
            <a:spAutoFit/>
          </a:bodyPr>
          <a:lstStyle>
            <a:lvl1pPr algn="l">
              <a:lnSpc>
                <a:spcPts val="2600"/>
              </a:lnSpc>
              <a:defRPr sz="1800" b="0">
                <a:latin typeface="Proxima Nova Medium"/>
                <a:ea typeface="Proxima Nova Medium"/>
                <a:cs typeface="Proxima Nova Medium"/>
                <a:sym typeface="Proxima Nova Medium"/>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2" r:id="rId1"/>
    <p:sldLayoutId id="2147483656" r:id="rId2"/>
    <p:sldLayoutId id="2147483658" r:id="rId3"/>
    <p:sldLayoutId id="2147483659" r:id="rId4"/>
    <p:sldLayoutId id="2147483662" r:id="rId5"/>
    <p:sldLayoutId id="2147483663" r:id="rId6"/>
  </p:sldLayoutIdLst>
  <p:transition spd="med"/>
  <p:txStyles>
    <p:titleStyle>
      <a:lvl1pPr marL="0" marR="0" indent="0" algn="l" defTabSz="825500" rtl="0" latinLnBrk="0">
        <a:lnSpc>
          <a:spcPct val="70000"/>
        </a:lnSpc>
        <a:spcBef>
          <a:spcPts val="0"/>
        </a:spcBef>
        <a:spcAft>
          <a:spcPts val="0"/>
        </a:spcAft>
        <a:buClrTx/>
        <a:buSzTx/>
        <a:buFontTx/>
        <a:buNone/>
        <a:tabLst/>
        <a:defRPr sz="14000" b="0" i="0" u="none" strike="noStrike" cap="none" spc="-140" baseline="0">
          <a:solidFill>
            <a:srgbClr val="5E5E5E"/>
          </a:solidFill>
          <a:uFillTx/>
          <a:latin typeface="+mn-lt"/>
          <a:ea typeface="+mn-ea"/>
          <a:cs typeface="+mn-cs"/>
          <a:sym typeface="Helvetica"/>
        </a:defRPr>
      </a:lvl1pPr>
      <a:lvl2pPr marL="0" marR="0" indent="457200" algn="l" defTabSz="825500" rtl="0" latinLnBrk="0">
        <a:lnSpc>
          <a:spcPct val="70000"/>
        </a:lnSpc>
        <a:spcBef>
          <a:spcPts val="0"/>
        </a:spcBef>
        <a:spcAft>
          <a:spcPts val="0"/>
        </a:spcAft>
        <a:buClrTx/>
        <a:buSzTx/>
        <a:buFontTx/>
        <a:buNone/>
        <a:tabLst/>
        <a:defRPr sz="14000" b="0" i="0" u="none" strike="noStrike" cap="none" spc="-140" baseline="0">
          <a:solidFill>
            <a:srgbClr val="5E5E5E"/>
          </a:solidFill>
          <a:uFillTx/>
          <a:latin typeface="+mn-lt"/>
          <a:ea typeface="+mn-ea"/>
          <a:cs typeface="+mn-cs"/>
          <a:sym typeface="Helvetica"/>
        </a:defRPr>
      </a:lvl2pPr>
      <a:lvl3pPr marL="0" marR="0" indent="914400" algn="l" defTabSz="825500" rtl="0" latinLnBrk="0">
        <a:lnSpc>
          <a:spcPct val="70000"/>
        </a:lnSpc>
        <a:spcBef>
          <a:spcPts val="0"/>
        </a:spcBef>
        <a:spcAft>
          <a:spcPts val="0"/>
        </a:spcAft>
        <a:buClrTx/>
        <a:buSzTx/>
        <a:buFontTx/>
        <a:buNone/>
        <a:tabLst/>
        <a:defRPr sz="14000" b="0" i="0" u="none" strike="noStrike" cap="none" spc="-140" baseline="0">
          <a:solidFill>
            <a:srgbClr val="5E5E5E"/>
          </a:solidFill>
          <a:uFillTx/>
          <a:latin typeface="+mn-lt"/>
          <a:ea typeface="+mn-ea"/>
          <a:cs typeface="+mn-cs"/>
          <a:sym typeface="Helvetica"/>
        </a:defRPr>
      </a:lvl3pPr>
      <a:lvl4pPr marL="0" marR="0" indent="1371600" algn="l" defTabSz="825500" rtl="0" latinLnBrk="0">
        <a:lnSpc>
          <a:spcPct val="70000"/>
        </a:lnSpc>
        <a:spcBef>
          <a:spcPts val="0"/>
        </a:spcBef>
        <a:spcAft>
          <a:spcPts val="0"/>
        </a:spcAft>
        <a:buClrTx/>
        <a:buSzTx/>
        <a:buFontTx/>
        <a:buNone/>
        <a:tabLst/>
        <a:defRPr sz="14000" b="0" i="0" u="none" strike="noStrike" cap="none" spc="-140" baseline="0">
          <a:solidFill>
            <a:srgbClr val="5E5E5E"/>
          </a:solidFill>
          <a:uFillTx/>
          <a:latin typeface="+mn-lt"/>
          <a:ea typeface="+mn-ea"/>
          <a:cs typeface="+mn-cs"/>
          <a:sym typeface="Helvetica"/>
        </a:defRPr>
      </a:lvl4pPr>
      <a:lvl5pPr marL="0" marR="0" indent="1828800" algn="l" defTabSz="825500" rtl="0" latinLnBrk="0">
        <a:lnSpc>
          <a:spcPct val="70000"/>
        </a:lnSpc>
        <a:spcBef>
          <a:spcPts val="0"/>
        </a:spcBef>
        <a:spcAft>
          <a:spcPts val="0"/>
        </a:spcAft>
        <a:buClrTx/>
        <a:buSzTx/>
        <a:buFontTx/>
        <a:buNone/>
        <a:tabLst/>
        <a:defRPr sz="14000" b="0" i="0" u="none" strike="noStrike" cap="none" spc="-140" baseline="0">
          <a:solidFill>
            <a:srgbClr val="5E5E5E"/>
          </a:solidFill>
          <a:uFillTx/>
          <a:latin typeface="+mn-lt"/>
          <a:ea typeface="+mn-ea"/>
          <a:cs typeface="+mn-cs"/>
          <a:sym typeface="Helvetica"/>
        </a:defRPr>
      </a:lvl5pPr>
      <a:lvl6pPr marL="0" marR="0" indent="2286000" algn="l" defTabSz="825500" rtl="0" latinLnBrk="0">
        <a:lnSpc>
          <a:spcPct val="70000"/>
        </a:lnSpc>
        <a:spcBef>
          <a:spcPts val="0"/>
        </a:spcBef>
        <a:spcAft>
          <a:spcPts val="0"/>
        </a:spcAft>
        <a:buClrTx/>
        <a:buSzTx/>
        <a:buFontTx/>
        <a:buNone/>
        <a:tabLst/>
        <a:defRPr sz="14000" b="0" i="0" u="none" strike="noStrike" cap="none" spc="-140" baseline="0">
          <a:solidFill>
            <a:srgbClr val="5E5E5E"/>
          </a:solidFill>
          <a:uFillTx/>
          <a:latin typeface="+mn-lt"/>
          <a:ea typeface="+mn-ea"/>
          <a:cs typeface="+mn-cs"/>
          <a:sym typeface="Helvetica"/>
        </a:defRPr>
      </a:lvl6pPr>
      <a:lvl7pPr marL="0" marR="0" indent="2743200" algn="l" defTabSz="825500" rtl="0" latinLnBrk="0">
        <a:lnSpc>
          <a:spcPct val="70000"/>
        </a:lnSpc>
        <a:spcBef>
          <a:spcPts val="0"/>
        </a:spcBef>
        <a:spcAft>
          <a:spcPts val="0"/>
        </a:spcAft>
        <a:buClrTx/>
        <a:buSzTx/>
        <a:buFontTx/>
        <a:buNone/>
        <a:tabLst/>
        <a:defRPr sz="14000" b="0" i="0" u="none" strike="noStrike" cap="none" spc="-140" baseline="0">
          <a:solidFill>
            <a:srgbClr val="5E5E5E"/>
          </a:solidFill>
          <a:uFillTx/>
          <a:latin typeface="+mn-lt"/>
          <a:ea typeface="+mn-ea"/>
          <a:cs typeface="+mn-cs"/>
          <a:sym typeface="Helvetica"/>
        </a:defRPr>
      </a:lvl7pPr>
      <a:lvl8pPr marL="0" marR="0" indent="3200400" algn="l" defTabSz="825500" rtl="0" latinLnBrk="0">
        <a:lnSpc>
          <a:spcPct val="70000"/>
        </a:lnSpc>
        <a:spcBef>
          <a:spcPts val="0"/>
        </a:spcBef>
        <a:spcAft>
          <a:spcPts val="0"/>
        </a:spcAft>
        <a:buClrTx/>
        <a:buSzTx/>
        <a:buFontTx/>
        <a:buNone/>
        <a:tabLst/>
        <a:defRPr sz="14000" b="0" i="0" u="none" strike="noStrike" cap="none" spc="-140" baseline="0">
          <a:solidFill>
            <a:srgbClr val="5E5E5E"/>
          </a:solidFill>
          <a:uFillTx/>
          <a:latin typeface="+mn-lt"/>
          <a:ea typeface="+mn-ea"/>
          <a:cs typeface="+mn-cs"/>
          <a:sym typeface="Helvetica"/>
        </a:defRPr>
      </a:lvl8pPr>
      <a:lvl9pPr marL="0" marR="0" indent="3657600" algn="l" defTabSz="825500" rtl="0" latinLnBrk="0">
        <a:lnSpc>
          <a:spcPct val="70000"/>
        </a:lnSpc>
        <a:spcBef>
          <a:spcPts val="0"/>
        </a:spcBef>
        <a:spcAft>
          <a:spcPts val="0"/>
        </a:spcAft>
        <a:buClrTx/>
        <a:buSzTx/>
        <a:buFontTx/>
        <a:buNone/>
        <a:tabLst/>
        <a:defRPr sz="14000" b="0" i="0" u="none" strike="noStrike" cap="none" spc="-140" baseline="0">
          <a:solidFill>
            <a:srgbClr val="5E5E5E"/>
          </a:solidFill>
          <a:uFillTx/>
          <a:latin typeface="+mn-lt"/>
          <a:ea typeface="+mn-ea"/>
          <a:cs typeface="+mn-cs"/>
          <a:sym typeface="Helvetica"/>
        </a:defRPr>
      </a:lvl9pPr>
    </p:titleStyle>
    <p:bodyStyle>
      <a:lvl1pPr marL="685800" marR="0" indent="-685800" algn="l" defTabSz="584200" rtl="0" latinLnBrk="0">
        <a:lnSpc>
          <a:spcPct val="80000"/>
        </a:lnSpc>
        <a:spcBef>
          <a:spcPts val="2400"/>
        </a:spcBef>
        <a:spcAft>
          <a:spcPts val="0"/>
        </a:spcAft>
        <a:buClr>
          <a:srgbClr val="7B1A17"/>
        </a:buClr>
        <a:buSzPct val="250000"/>
        <a:buFontTx/>
        <a:buChar char="-"/>
        <a:tabLst/>
        <a:defRPr sz="4200" b="0" i="0" u="none" strike="noStrike" cap="none" spc="0" baseline="0">
          <a:solidFill>
            <a:srgbClr val="53585F"/>
          </a:solidFill>
          <a:uFillTx/>
          <a:latin typeface="+mn-lt"/>
          <a:ea typeface="+mn-ea"/>
          <a:cs typeface="+mn-cs"/>
          <a:sym typeface="Helvetica"/>
        </a:defRPr>
      </a:lvl1pPr>
      <a:lvl2pPr marL="1371600" marR="0" indent="-685800" algn="l" defTabSz="584200" rtl="0" latinLnBrk="0">
        <a:lnSpc>
          <a:spcPct val="80000"/>
        </a:lnSpc>
        <a:spcBef>
          <a:spcPts val="2400"/>
        </a:spcBef>
        <a:spcAft>
          <a:spcPts val="0"/>
        </a:spcAft>
        <a:buClr>
          <a:srgbClr val="7B1A17"/>
        </a:buClr>
        <a:buSzPct val="250000"/>
        <a:buFontTx/>
        <a:buChar char="-"/>
        <a:tabLst/>
        <a:defRPr sz="4200" b="0" i="0" u="none" strike="noStrike" cap="none" spc="0" baseline="0">
          <a:solidFill>
            <a:srgbClr val="53585F"/>
          </a:solidFill>
          <a:uFillTx/>
          <a:latin typeface="+mn-lt"/>
          <a:ea typeface="+mn-ea"/>
          <a:cs typeface="+mn-cs"/>
          <a:sym typeface="Helvetica"/>
        </a:defRPr>
      </a:lvl2pPr>
      <a:lvl3pPr marL="2057400" marR="0" indent="-685800" algn="l" defTabSz="584200" rtl="0" latinLnBrk="0">
        <a:lnSpc>
          <a:spcPct val="80000"/>
        </a:lnSpc>
        <a:spcBef>
          <a:spcPts val="2400"/>
        </a:spcBef>
        <a:spcAft>
          <a:spcPts val="0"/>
        </a:spcAft>
        <a:buClr>
          <a:srgbClr val="7B1A17"/>
        </a:buClr>
        <a:buSzPct val="250000"/>
        <a:buFontTx/>
        <a:buChar char="-"/>
        <a:tabLst/>
        <a:defRPr sz="4200" b="0" i="0" u="none" strike="noStrike" cap="none" spc="0" baseline="0">
          <a:solidFill>
            <a:srgbClr val="53585F"/>
          </a:solidFill>
          <a:uFillTx/>
          <a:latin typeface="+mn-lt"/>
          <a:ea typeface="+mn-ea"/>
          <a:cs typeface="+mn-cs"/>
          <a:sym typeface="Helvetica"/>
        </a:defRPr>
      </a:lvl3pPr>
      <a:lvl4pPr marL="2743200" marR="0" indent="-685800" algn="l" defTabSz="584200" rtl="0" latinLnBrk="0">
        <a:lnSpc>
          <a:spcPct val="80000"/>
        </a:lnSpc>
        <a:spcBef>
          <a:spcPts val="2400"/>
        </a:spcBef>
        <a:spcAft>
          <a:spcPts val="0"/>
        </a:spcAft>
        <a:buClr>
          <a:srgbClr val="7B1A17"/>
        </a:buClr>
        <a:buSzPct val="250000"/>
        <a:buFontTx/>
        <a:buChar char="-"/>
        <a:tabLst/>
        <a:defRPr sz="4200" b="0" i="0" u="none" strike="noStrike" cap="none" spc="0" baseline="0">
          <a:solidFill>
            <a:srgbClr val="53585F"/>
          </a:solidFill>
          <a:uFillTx/>
          <a:latin typeface="+mn-lt"/>
          <a:ea typeface="+mn-ea"/>
          <a:cs typeface="+mn-cs"/>
          <a:sym typeface="Helvetica"/>
        </a:defRPr>
      </a:lvl4pPr>
      <a:lvl5pPr marL="3429000" marR="0" indent="-685800" algn="l" defTabSz="584200" rtl="0" latinLnBrk="0">
        <a:lnSpc>
          <a:spcPct val="80000"/>
        </a:lnSpc>
        <a:spcBef>
          <a:spcPts val="2400"/>
        </a:spcBef>
        <a:spcAft>
          <a:spcPts val="0"/>
        </a:spcAft>
        <a:buClr>
          <a:srgbClr val="7B1A17"/>
        </a:buClr>
        <a:buSzPct val="250000"/>
        <a:buFontTx/>
        <a:buChar char="-"/>
        <a:tabLst/>
        <a:defRPr sz="4200" b="0" i="0" u="none" strike="noStrike" cap="none" spc="0" baseline="0">
          <a:solidFill>
            <a:srgbClr val="53585F"/>
          </a:solidFill>
          <a:uFillTx/>
          <a:latin typeface="+mn-lt"/>
          <a:ea typeface="+mn-ea"/>
          <a:cs typeface="+mn-cs"/>
          <a:sym typeface="Helvetica"/>
        </a:defRPr>
      </a:lvl5pPr>
      <a:lvl6pPr marL="4114800" marR="0" indent="-685800" algn="l" defTabSz="584200" rtl="0" latinLnBrk="0">
        <a:lnSpc>
          <a:spcPct val="80000"/>
        </a:lnSpc>
        <a:spcBef>
          <a:spcPts val="2400"/>
        </a:spcBef>
        <a:spcAft>
          <a:spcPts val="0"/>
        </a:spcAft>
        <a:buClr>
          <a:srgbClr val="7B1A17"/>
        </a:buClr>
        <a:buSzPct val="250000"/>
        <a:buFontTx/>
        <a:buChar char="-"/>
        <a:tabLst/>
        <a:defRPr sz="4200" b="0" i="0" u="none" strike="noStrike" cap="none" spc="0" baseline="0">
          <a:solidFill>
            <a:srgbClr val="53585F"/>
          </a:solidFill>
          <a:uFillTx/>
          <a:latin typeface="+mn-lt"/>
          <a:ea typeface="+mn-ea"/>
          <a:cs typeface="+mn-cs"/>
          <a:sym typeface="Helvetica"/>
        </a:defRPr>
      </a:lvl6pPr>
      <a:lvl7pPr marL="4800600" marR="0" indent="-685800" algn="l" defTabSz="584200" rtl="0" latinLnBrk="0">
        <a:lnSpc>
          <a:spcPct val="80000"/>
        </a:lnSpc>
        <a:spcBef>
          <a:spcPts val="2400"/>
        </a:spcBef>
        <a:spcAft>
          <a:spcPts val="0"/>
        </a:spcAft>
        <a:buClr>
          <a:srgbClr val="7B1A17"/>
        </a:buClr>
        <a:buSzPct val="250000"/>
        <a:buFontTx/>
        <a:buChar char="-"/>
        <a:tabLst/>
        <a:defRPr sz="4200" b="0" i="0" u="none" strike="noStrike" cap="none" spc="0" baseline="0">
          <a:solidFill>
            <a:srgbClr val="53585F"/>
          </a:solidFill>
          <a:uFillTx/>
          <a:latin typeface="+mn-lt"/>
          <a:ea typeface="+mn-ea"/>
          <a:cs typeface="+mn-cs"/>
          <a:sym typeface="Helvetica"/>
        </a:defRPr>
      </a:lvl7pPr>
      <a:lvl8pPr marL="5486400" marR="0" indent="-685800" algn="l" defTabSz="584200" rtl="0" latinLnBrk="0">
        <a:lnSpc>
          <a:spcPct val="80000"/>
        </a:lnSpc>
        <a:spcBef>
          <a:spcPts val="2400"/>
        </a:spcBef>
        <a:spcAft>
          <a:spcPts val="0"/>
        </a:spcAft>
        <a:buClr>
          <a:srgbClr val="7B1A17"/>
        </a:buClr>
        <a:buSzPct val="250000"/>
        <a:buFontTx/>
        <a:buChar char="-"/>
        <a:tabLst/>
        <a:defRPr sz="4200" b="0" i="0" u="none" strike="noStrike" cap="none" spc="0" baseline="0">
          <a:solidFill>
            <a:srgbClr val="53585F"/>
          </a:solidFill>
          <a:uFillTx/>
          <a:latin typeface="+mn-lt"/>
          <a:ea typeface="+mn-ea"/>
          <a:cs typeface="+mn-cs"/>
          <a:sym typeface="Helvetica"/>
        </a:defRPr>
      </a:lvl8pPr>
      <a:lvl9pPr marL="6172200" marR="0" indent="-685800" algn="l" defTabSz="584200" rtl="0" latinLnBrk="0">
        <a:lnSpc>
          <a:spcPct val="80000"/>
        </a:lnSpc>
        <a:spcBef>
          <a:spcPts val="2400"/>
        </a:spcBef>
        <a:spcAft>
          <a:spcPts val="0"/>
        </a:spcAft>
        <a:buClr>
          <a:srgbClr val="7B1A17"/>
        </a:buClr>
        <a:buSzPct val="250000"/>
        <a:buFontTx/>
        <a:buChar char="-"/>
        <a:tabLst/>
        <a:defRPr sz="4200" b="0" i="0" u="none" strike="noStrike" cap="none" spc="0" baseline="0">
          <a:solidFill>
            <a:srgbClr val="53585F"/>
          </a:solidFill>
          <a:uFillTx/>
          <a:latin typeface="+mn-lt"/>
          <a:ea typeface="+mn-ea"/>
          <a:cs typeface="+mn-cs"/>
          <a:sym typeface="Helvetica"/>
        </a:defRPr>
      </a:lvl9pPr>
    </p:bodyStyle>
    <p:otherStyle>
      <a:lvl1pPr marL="0" marR="0" indent="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1pPr>
      <a:lvl2pPr marL="0" marR="0" indent="4572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2pPr>
      <a:lvl3pPr marL="0" marR="0" indent="9144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3pPr>
      <a:lvl4pPr marL="0" marR="0" indent="13716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4pPr>
      <a:lvl5pPr marL="0" marR="0" indent="18288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5pPr>
      <a:lvl6pPr marL="0" marR="0" indent="22860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6pPr>
      <a:lvl7pPr marL="0" marR="0" indent="27432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7pPr>
      <a:lvl8pPr marL="0" marR="0" indent="32004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8pPr>
      <a:lvl9pPr marL="0" marR="0" indent="36576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mailto:wtunner@t-mlaw.com" TargetMode="External"/><Relationship Id="rId2" Type="http://schemas.openxmlformats.org/officeDocument/2006/relationships/hyperlink" Target="mailto:radams@t-mlaw.com" TargetMode="Externa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pexels-christina-morillo-1181519.jpg" descr="pexels-christina-morillo-1181519.jpg"/>
          <p:cNvPicPr>
            <a:picLocks noGrp="1" noChangeAspect="1"/>
          </p:cNvPicPr>
          <p:nvPr>
            <p:ph type="pic" idx="25"/>
          </p:nvPr>
        </p:nvPicPr>
        <p:blipFill>
          <a:blip r:embed="rId2"/>
          <a:srcRect l="32794" t="900" r="1652" b="907"/>
          <a:stretch>
            <a:fillRect/>
          </a:stretch>
        </p:blipFill>
        <p:spPr>
          <a:xfrm>
            <a:off x="1246551" y="7907363"/>
            <a:ext cx="1168561" cy="116848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6"/>
                  <a:pt x="-961" y="13557"/>
                  <a:pt x="2882" y="17578"/>
                </a:cubicBezTo>
                <a:cubicBezTo>
                  <a:pt x="6724" y="21600"/>
                  <a:pt x="12954" y="21600"/>
                  <a:pt x="16796" y="17578"/>
                </a:cubicBezTo>
                <a:cubicBezTo>
                  <a:pt x="20639" y="13557"/>
                  <a:pt x="20639" y="7036"/>
                  <a:pt x="16796" y="3015"/>
                </a:cubicBezTo>
                <a:cubicBezTo>
                  <a:pt x="14875" y="1004"/>
                  <a:pt x="12357" y="0"/>
                  <a:pt x="9839" y="0"/>
                </a:cubicBezTo>
                <a:close/>
              </a:path>
            </a:pathLst>
          </a:custGeom>
        </p:spPr>
      </p:pic>
      <p:pic>
        <p:nvPicPr>
          <p:cNvPr id="275" name="pexels-christina-morillo-1181519.jpg"/>
          <p:cNvPicPr>
            <a:picLocks noGrp="1" noChangeAspect="1"/>
          </p:cNvPicPr>
          <p:nvPr>
            <p:ph type="pic" idx="26"/>
          </p:nvPr>
        </p:nvPicPr>
        <p:blipFill>
          <a:blip r:embed="rId3" cstate="print">
            <a:extLst>
              <a:ext uri="{28A0092B-C50C-407E-A947-70E740481C1C}">
                <a14:useLocalDpi xmlns:a14="http://schemas.microsoft.com/office/drawing/2010/main" val="0"/>
              </a:ext>
            </a:extLst>
          </a:blip>
          <a:srcRect l="21057" r="21057"/>
          <a:stretch/>
        </p:blipFill>
        <p:spPr>
          <a:xfrm>
            <a:off x="7022015" y="7907363"/>
            <a:ext cx="1168561" cy="116848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6"/>
                  <a:pt x="-961" y="13557"/>
                  <a:pt x="2882" y="17578"/>
                </a:cubicBezTo>
                <a:cubicBezTo>
                  <a:pt x="6724" y="21600"/>
                  <a:pt x="12954" y="21600"/>
                  <a:pt x="16796" y="17578"/>
                </a:cubicBezTo>
                <a:cubicBezTo>
                  <a:pt x="20639" y="13557"/>
                  <a:pt x="20639" y="7036"/>
                  <a:pt x="16796" y="3015"/>
                </a:cubicBezTo>
                <a:cubicBezTo>
                  <a:pt x="14875" y="1004"/>
                  <a:pt x="12357" y="0"/>
                  <a:pt x="9839" y="0"/>
                </a:cubicBezTo>
                <a:close/>
              </a:path>
            </a:pathLst>
          </a:custGeom>
        </p:spPr>
      </p:pic>
      <p:sp>
        <p:nvSpPr>
          <p:cNvPr id="276" name="Text Here"/>
          <p:cNvSpPr txBox="1">
            <a:spLocks noGrp="1"/>
          </p:cNvSpPr>
          <p:nvPr>
            <p:ph type="title" idx="4294967295"/>
          </p:nvPr>
        </p:nvSpPr>
        <p:spPr>
          <a:xfrm>
            <a:off x="1246551" y="5551205"/>
            <a:ext cx="13917877" cy="2095500"/>
          </a:xfrm>
          <a:prstGeom prst="rect">
            <a:avLst/>
          </a:prstGeom>
        </p:spPr>
        <p:txBody>
          <a:bodyPr>
            <a:normAutofit/>
          </a:bodyPr>
          <a:lstStyle>
            <a:lvl1pPr>
              <a:defRPr sz="10000" spc="-100">
                <a:latin typeface="Georgia"/>
                <a:ea typeface="Georgia"/>
                <a:cs typeface="Georgia"/>
                <a:sym typeface="Georgia"/>
              </a:defRPr>
            </a:lvl1pPr>
          </a:lstStyle>
          <a:p>
            <a:pPr>
              <a:spcAft>
                <a:spcPts val="1200"/>
              </a:spcAft>
            </a:pPr>
            <a:r>
              <a:rPr lang="en-US" sz="8800" dirty="0"/>
              <a:t>Navigating Legal Pitfalls in</a:t>
            </a:r>
            <a:br>
              <a:rPr lang="en-US" sz="8800" dirty="0"/>
            </a:br>
            <a:r>
              <a:rPr lang="en-US" sz="8800" dirty="0"/>
              <a:t>Performance Evaluations</a:t>
            </a:r>
            <a:endParaRPr sz="8800" dirty="0"/>
          </a:p>
        </p:txBody>
      </p:sp>
      <p:sp>
        <p:nvSpPr>
          <p:cNvPr id="277" name="Person Name…"/>
          <p:cNvSpPr txBox="1"/>
          <p:nvPr/>
        </p:nvSpPr>
        <p:spPr>
          <a:xfrm>
            <a:off x="8313230" y="7705077"/>
            <a:ext cx="4904006" cy="1395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defRPr sz="4000" b="0">
                <a:solidFill>
                  <a:srgbClr val="5E5E5E"/>
                </a:solidFill>
                <a:latin typeface="Georgia"/>
                <a:ea typeface="Georgia"/>
                <a:cs typeface="Georgia"/>
                <a:sym typeface="Georgia"/>
              </a:defRPr>
            </a:pPr>
            <a:r>
              <a:rPr lang="en-US" dirty="0"/>
              <a:t>William D. Prince IV</a:t>
            </a:r>
            <a:endParaRPr dirty="0"/>
          </a:p>
          <a:p>
            <a:pPr algn="l">
              <a:defRPr>
                <a:latin typeface="Georgia"/>
                <a:ea typeface="Georgia"/>
                <a:cs typeface="Georgia"/>
                <a:sym typeface="Georgia"/>
              </a:defRPr>
            </a:pPr>
            <a:r>
              <a:rPr lang="en-US" i="1" dirty="0"/>
              <a:t>Partner</a:t>
            </a:r>
          </a:p>
          <a:p>
            <a:pPr algn="l">
              <a:defRPr>
                <a:latin typeface="Georgia"/>
                <a:ea typeface="Georgia"/>
                <a:cs typeface="Georgia"/>
                <a:sym typeface="Georgia"/>
              </a:defRPr>
            </a:pPr>
            <a:r>
              <a:rPr lang="en-US" i="1" dirty="0" err="1"/>
              <a:t>Thompson</a:t>
            </a:r>
            <a:r>
              <a:rPr lang="en-US" dirty="0" err="1"/>
              <a:t>McMullan</a:t>
            </a:r>
            <a:r>
              <a:rPr lang="en-US" dirty="0"/>
              <a:t>, P.C.</a:t>
            </a:r>
            <a:endParaRPr dirty="0"/>
          </a:p>
        </p:txBody>
      </p:sp>
      <p:sp>
        <p:nvSpPr>
          <p:cNvPr id="278" name="Subheading"/>
          <p:cNvSpPr txBox="1"/>
          <p:nvPr/>
        </p:nvSpPr>
        <p:spPr>
          <a:xfrm>
            <a:off x="1246551" y="4583919"/>
            <a:ext cx="21945600" cy="7066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lnSpc>
                <a:spcPct val="120000"/>
              </a:lnSpc>
              <a:defRPr sz="3000" i="1">
                <a:solidFill>
                  <a:srgbClr val="7B1A17"/>
                </a:solidFill>
                <a:latin typeface="Georgia"/>
                <a:ea typeface="Georgia"/>
                <a:cs typeface="Georgia"/>
                <a:sym typeface="Georgia"/>
              </a:defRPr>
            </a:lvl1pPr>
          </a:lstStyle>
          <a:p>
            <a:r>
              <a:rPr lang="en-US" dirty="0"/>
              <a:t>Greater Richmond SHRM, Legal Update 2024</a:t>
            </a:r>
            <a:endParaRPr dirty="0"/>
          </a:p>
        </p:txBody>
      </p:sp>
      <p:sp>
        <p:nvSpPr>
          <p:cNvPr id="279" name="Person Name…"/>
          <p:cNvSpPr txBox="1"/>
          <p:nvPr/>
        </p:nvSpPr>
        <p:spPr>
          <a:xfrm>
            <a:off x="2580958" y="7705077"/>
            <a:ext cx="4209824" cy="1395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4000" b="0">
                <a:solidFill>
                  <a:srgbClr val="5E5E5E"/>
                </a:solidFill>
                <a:latin typeface="Georgia"/>
                <a:ea typeface="Georgia"/>
                <a:cs typeface="Georgia"/>
                <a:sym typeface="Georgia"/>
              </a:defRPr>
            </a:pPr>
            <a:r>
              <a:rPr lang="en-US" dirty="0"/>
              <a:t>Rachel W. Adams</a:t>
            </a:r>
            <a:endParaRPr dirty="0"/>
          </a:p>
          <a:p>
            <a:pPr algn="l">
              <a:defRPr>
                <a:latin typeface="Georgia"/>
                <a:ea typeface="Georgia"/>
                <a:cs typeface="Georgia"/>
                <a:sym typeface="Georgia"/>
              </a:defRPr>
            </a:pPr>
            <a:r>
              <a:rPr lang="en-US" i="1" dirty="0"/>
              <a:t>Partner</a:t>
            </a:r>
          </a:p>
          <a:p>
            <a:pPr algn="l">
              <a:defRPr>
                <a:latin typeface="Georgia"/>
                <a:ea typeface="Georgia"/>
                <a:cs typeface="Georgia"/>
                <a:sym typeface="Georgia"/>
              </a:defRPr>
            </a:pPr>
            <a:r>
              <a:rPr lang="en-US" i="1" dirty="0" err="1"/>
              <a:t>Thompson</a:t>
            </a:r>
            <a:r>
              <a:rPr lang="en-US" dirty="0" err="1"/>
              <a:t>McMullan</a:t>
            </a:r>
            <a:r>
              <a:rPr lang="en-US" dirty="0"/>
              <a:t>, P.C.</a:t>
            </a:r>
            <a:endParaRPr dirty="0"/>
          </a:p>
        </p:txBody>
      </p:sp>
      <p:pic>
        <p:nvPicPr>
          <p:cNvPr id="2" name="Rebecca Bowen 2.jpg">
            <a:extLst>
              <a:ext uri="{FF2B5EF4-FFF2-40B4-BE49-F238E27FC236}">
                <a16:creationId xmlns:a16="http://schemas.microsoft.com/office/drawing/2014/main" id="{ADE63CF9-ED5E-EC4B-4DBE-8AA827B469ED}"/>
              </a:ext>
            </a:extLst>
          </p:cNvPr>
          <p:cNvPicPr>
            <a:picLocks noChangeAspect="1"/>
          </p:cNvPicPr>
          <p:nvPr/>
        </p:nvPicPr>
        <p:blipFill>
          <a:blip r:embed="rId4" cstate="print">
            <a:extLst>
              <a:ext uri="{28A0092B-C50C-407E-A947-70E740481C1C}">
                <a14:useLocalDpi xmlns:a14="http://schemas.microsoft.com/office/drawing/2010/main" val="0"/>
              </a:ext>
            </a:extLst>
          </a:blip>
          <a:srcRect l="16658" r="16658"/>
          <a:stretch/>
        </p:blipFill>
        <p:spPr>
          <a:xfrm>
            <a:off x="1246551" y="7907363"/>
            <a:ext cx="1168561" cy="11684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3"/>
                  <a:pt x="2882" y="3162"/>
                </a:cubicBezTo>
                <a:cubicBezTo>
                  <a:pt x="-961" y="7381"/>
                  <a:pt x="-961" y="14219"/>
                  <a:pt x="2882" y="18438"/>
                </a:cubicBezTo>
                <a:cubicBezTo>
                  <a:pt x="4803" y="20547"/>
                  <a:pt x="7321" y="21600"/>
                  <a:pt x="9839" y="21600"/>
                </a:cubicBezTo>
                <a:cubicBezTo>
                  <a:pt x="12357" y="21600"/>
                  <a:pt x="14875" y="20547"/>
                  <a:pt x="16796" y="18438"/>
                </a:cubicBezTo>
                <a:cubicBezTo>
                  <a:pt x="20639" y="14219"/>
                  <a:pt x="20639" y="7381"/>
                  <a:pt x="16796" y="3162"/>
                </a:cubicBezTo>
                <a:cubicBezTo>
                  <a:pt x="14875" y="1053"/>
                  <a:pt x="12357" y="0"/>
                  <a:pt x="9839" y="0"/>
                </a:cubicBez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DA234-C105-341E-638D-9CE1F6F8C486}"/>
              </a:ext>
            </a:extLst>
          </p:cNvPr>
          <p:cNvSpPr>
            <a:spLocks noGrp="1"/>
          </p:cNvSpPr>
          <p:nvPr>
            <p:ph type="body" idx="1"/>
          </p:nvPr>
        </p:nvSpPr>
        <p:spPr>
          <a:xfrm>
            <a:off x="1219200" y="3371850"/>
            <a:ext cx="21945600" cy="8763000"/>
          </a:xfrm>
        </p:spPr>
        <p:txBody>
          <a:bodyPr>
            <a:noAutofit/>
          </a:bodyPr>
          <a:lstStyle/>
          <a:p>
            <a:r>
              <a:rPr lang="en-US" sz="3700" dirty="0"/>
              <a:t>Mike Jones, a Caucasian man, is an at-will employee at a local bank who has worked there for 28 years. Each of his managers, including the bank’s President, are African American. He has been told verbally numerous times by his managers and colleagues that he sometimes takes an abrasive and disrespectful tone in his communications with his superiors, especially in emails. </a:t>
            </a:r>
          </a:p>
          <a:p>
            <a:r>
              <a:rPr lang="en-US" sz="3700" dirty="0"/>
              <a:t>These criticisms, however, are not reflected in his personnel file. In fact, his performance evaluations show “meets or exceeds expectations”. His appraisals make no mention of his disrespectful communications with his coworkers and superiors. </a:t>
            </a:r>
          </a:p>
          <a:p>
            <a:r>
              <a:rPr lang="en-US" sz="3700" dirty="0"/>
              <a:t>After a recent incident where he criticized a decision made by the bank’s President, Mike Jones is terminated. His disrespectful tone was cited as the reason for his termination, and he is replaced by an African American female. </a:t>
            </a:r>
          </a:p>
          <a:p>
            <a:r>
              <a:rPr lang="en-US" sz="3700" dirty="0"/>
              <a:t>Mr. Jones sues the bank under Title VII, alleging racial discrimination and unlawful termination. </a:t>
            </a:r>
          </a:p>
          <a:p>
            <a:r>
              <a:rPr lang="en-US" sz="3700" dirty="0"/>
              <a:t>In litigation, the bank’s attorneys review Mr. Jones’ personnel file and find no written evidence of progressive discipline or documents to support the bank’s “legitimate non-discriminatory reason for termination”. </a:t>
            </a:r>
          </a:p>
          <a:p>
            <a:r>
              <a:rPr lang="en-US" sz="3700" dirty="0"/>
              <a:t>Can the bank defend the lawsuit without a paper trail of progressive discipline or past performance evaluations referencing his disrespectful communications? </a:t>
            </a:r>
          </a:p>
          <a:p>
            <a:r>
              <a:rPr lang="en-US" sz="3700" dirty="0"/>
              <a:t>Or any evidence showing issues with disrespectful communications in the past? </a:t>
            </a:r>
          </a:p>
        </p:txBody>
      </p:sp>
      <p:sp>
        <p:nvSpPr>
          <p:cNvPr id="3" name="Title 2">
            <a:extLst>
              <a:ext uri="{FF2B5EF4-FFF2-40B4-BE49-F238E27FC236}">
                <a16:creationId xmlns:a16="http://schemas.microsoft.com/office/drawing/2014/main" id="{8639C9BC-BC07-BED6-E9FD-2C9B7AA25C38}"/>
              </a:ext>
            </a:extLst>
          </p:cNvPr>
          <p:cNvSpPr>
            <a:spLocks noGrp="1"/>
          </p:cNvSpPr>
          <p:nvPr>
            <p:ph type="title"/>
          </p:nvPr>
        </p:nvSpPr>
        <p:spPr/>
        <p:txBody>
          <a:bodyPr>
            <a:noAutofit/>
          </a:bodyPr>
          <a:lstStyle/>
          <a:p>
            <a:pPr algn="ctr"/>
            <a:r>
              <a:rPr lang="en-US" sz="8000" dirty="0"/>
              <a:t>Mike Jones: </a:t>
            </a:r>
            <a:br>
              <a:rPr lang="en-US" sz="8000" dirty="0"/>
            </a:br>
            <a:r>
              <a:rPr lang="en-US" sz="8000" dirty="0"/>
              <a:t>No paper trail = no defense?</a:t>
            </a:r>
          </a:p>
        </p:txBody>
      </p:sp>
    </p:spTree>
    <p:extLst>
      <p:ext uri="{BB962C8B-B14F-4D97-AF65-F5344CB8AC3E}">
        <p14:creationId xmlns:p14="http://schemas.microsoft.com/office/powerpoint/2010/main" val="206868481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0F586139-7BA1-62EC-9667-69129A24ABE3}"/>
              </a:ext>
            </a:extLst>
          </p:cNvPr>
          <p:cNvSpPr>
            <a:spLocks noGrp="1"/>
          </p:cNvSpPr>
          <p:nvPr>
            <p:ph type="body" sz="quarter" idx="1"/>
          </p:nvPr>
        </p:nvSpPr>
        <p:spPr>
          <a:xfrm>
            <a:off x="1219200" y="4149969"/>
            <a:ext cx="8356600" cy="8346831"/>
          </a:xfrm>
        </p:spPr>
        <p:txBody>
          <a:bodyPr>
            <a:noAutofit/>
          </a:bodyPr>
          <a:lstStyle/>
          <a:p>
            <a:r>
              <a:rPr lang="en-US" sz="2800" dirty="0"/>
              <a:t>It depends, but in practice, it is difficult</a:t>
            </a:r>
          </a:p>
          <a:p>
            <a:r>
              <a:rPr lang="en-US" sz="2800" dirty="0"/>
              <a:t>These facts would likely push an employer to settle or incur significant legal expenses defending the case through summary judgment or beyond</a:t>
            </a:r>
          </a:p>
          <a:p>
            <a:r>
              <a:rPr lang="en-US" sz="2800" dirty="0"/>
              <a:t>Judges and juries like documented, progressive discipline</a:t>
            </a:r>
          </a:p>
          <a:p>
            <a:r>
              <a:rPr lang="en-US" sz="2800" b="1" dirty="0"/>
              <a:t>Key Point</a:t>
            </a:r>
            <a:r>
              <a:rPr lang="en-US" sz="2800" dirty="0"/>
              <a:t>: Performance evaluations can be helpful in providing employees with accurate and constructive feedback and facilitating open communication </a:t>
            </a:r>
          </a:p>
          <a:p>
            <a:r>
              <a:rPr lang="en-US" sz="2800" dirty="0"/>
              <a:t>Incomplete or overly optimistic performance evaluations can be harmful if the employee files suit</a:t>
            </a:r>
          </a:p>
          <a:p>
            <a:r>
              <a:rPr lang="en-US" sz="2800" dirty="0"/>
              <a:t>In this instance, the employee used his positive performance evaluations as evidence to support his racial discrimination claim and rebut the employer’s argument that he was fired because of his disrespectful behavior in the workplace </a:t>
            </a:r>
          </a:p>
        </p:txBody>
      </p:sp>
      <p:sp>
        <p:nvSpPr>
          <p:cNvPr id="10" name="Title 2">
            <a:extLst>
              <a:ext uri="{FF2B5EF4-FFF2-40B4-BE49-F238E27FC236}">
                <a16:creationId xmlns:a16="http://schemas.microsoft.com/office/drawing/2014/main" id="{D52F5F91-2D11-6A67-E82F-FEA156507F19}"/>
              </a:ext>
            </a:extLst>
          </p:cNvPr>
          <p:cNvSpPr>
            <a:spLocks noGrp="1"/>
          </p:cNvSpPr>
          <p:nvPr>
            <p:ph type="title"/>
          </p:nvPr>
        </p:nvSpPr>
        <p:spPr>
          <a:xfrm>
            <a:off x="1219200" y="2439639"/>
            <a:ext cx="8356600" cy="3068291"/>
          </a:xfrm>
        </p:spPr>
        <p:txBody>
          <a:bodyPr/>
          <a:lstStyle/>
          <a:p>
            <a:r>
              <a:rPr lang="en-US" dirty="0"/>
              <a:t>Mike Jones</a:t>
            </a:r>
          </a:p>
        </p:txBody>
      </p:sp>
      <p:sp>
        <p:nvSpPr>
          <p:cNvPr id="12" name="Picture Placeholder 3">
            <a:extLst>
              <a:ext uri="{FF2B5EF4-FFF2-40B4-BE49-F238E27FC236}">
                <a16:creationId xmlns:a16="http://schemas.microsoft.com/office/drawing/2014/main" id="{12514765-8811-C2D1-CC58-871F5BC52ADC}"/>
              </a:ext>
            </a:extLst>
          </p:cNvPr>
          <p:cNvSpPr>
            <a:spLocks noGrp="1"/>
          </p:cNvSpPr>
          <p:nvPr>
            <p:ph type="pic" idx="21"/>
          </p:nvPr>
        </p:nvSpPr>
        <p:spPr>
          <a:xfrm>
            <a:off x="11468100" y="-1257300"/>
            <a:ext cx="10388600" cy="15582900"/>
          </a:xfrm>
        </p:spPr>
      </p:sp>
      <p:sp>
        <p:nvSpPr>
          <p:cNvPr id="4" name="TextBox 3">
            <a:extLst>
              <a:ext uri="{FF2B5EF4-FFF2-40B4-BE49-F238E27FC236}">
                <a16:creationId xmlns:a16="http://schemas.microsoft.com/office/drawing/2014/main" id="{3FA4292D-A7E7-3E05-A733-8D60F6C62418}"/>
              </a:ext>
            </a:extLst>
          </p:cNvPr>
          <p:cNvSpPr txBox="1"/>
          <p:nvPr/>
        </p:nvSpPr>
        <p:spPr>
          <a:xfrm>
            <a:off x="12020550" y="1518077"/>
            <a:ext cx="683895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chemeClr val="bg2"/>
                </a:solidFill>
                <a:effectLst/>
                <a:uFillTx/>
                <a:latin typeface="+mn-lt"/>
                <a:ea typeface="+mn-ea"/>
                <a:cs typeface="+mn-cs"/>
                <a:sym typeface="Helvetica"/>
              </a:rPr>
              <a:t>Makay – can we get a </a:t>
            </a:r>
            <a:r>
              <a:rPr kumimoji="0" lang="en-US" sz="2200" b="1" i="0" u="none" strike="noStrike" cap="none" spc="0" normalizeH="0" baseline="0">
                <a:ln>
                  <a:noFill/>
                </a:ln>
                <a:solidFill>
                  <a:schemeClr val="bg2"/>
                </a:solidFill>
                <a:effectLst/>
                <a:uFillTx/>
                <a:latin typeface="+mn-lt"/>
                <a:ea typeface="+mn-ea"/>
                <a:cs typeface="+mn-cs"/>
                <a:sym typeface="Helvetica"/>
              </a:rPr>
              <a:t>good graphic?</a:t>
            </a:r>
            <a:endParaRPr kumimoji="0" lang="en-US" sz="2200" b="1" i="0" u="none" strike="noStrike" cap="none" spc="0" normalizeH="0" baseline="0" dirty="0">
              <a:ln>
                <a:noFill/>
              </a:ln>
              <a:solidFill>
                <a:schemeClr val="bg2"/>
              </a:solidFill>
              <a:effectLst/>
              <a:uFillTx/>
              <a:latin typeface="+mn-lt"/>
              <a:ea typeface="+mn-ea"/>
              <a:cs typeface="+mn-cs"/>
              <a:sym typeface="Helvetica"/>
            </a:endParaRPr>
          </a:p>
        </p:txBody>
      </p:sp>
      <p:pic>
        <p:nvPicPr>
          <p:cNvPr id="2" name="Picture Placeholder 2" descr="A person writing on a piece of paper&#10;&#10;Description automatically generated">
            <a:extLst>
              <a:ext uri="{FF2B5EF4-FFF2-40B4-BE49-F238E27FC236}">
                <a16:creationId xmlns:a16="http://schemas.microsoft.com/office/drawing/2014/main" id="{B28992EE-4F4D-CC3B-D8B5-DE14E44E8F3D}"/>
              </a:ext>
            </a:extLst>
          </p:cNvPr>
          <p:cNvPicPr>
            <a:picLocks noChangeAspect="1"/>
          </p:cNvPicPr>
          <p:nvPr/>
        </p:nvPicPr>
        <p:blipFill>
          <a:blip r:embed="rId2" cstate="print">
            <a:extLst>
              <a:ext uri="{28A0092B-C50C-407E-A947-70E740481C1C}">
                <a14:useLocalDpi xmlns:a14="http://schemas.microsoft.com/office/drawing/2010/main" val="0"/>
              </a:ext>
            </a:extLst>
          </a:blip>
          <a:srcRect l="27778" r="27778"/>
          <a:stretch>
            <a:fillRect/>
          </a:stretch>
        </p:blipFill>
        <p:spPr>
          <a:xfrm>
            <a:off x="11468100" y="0"/>
            <a:ext cx="10388600" cy="1371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174085188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47430F-F2E7-1E25-23AC-C8A40BB02A49}"/>
              </a:ext>
            </a:extLst>
          </p:cNvPr>
          <p:cNvSpPr>
            <a:spLocks noGrp="1"/>
          </p:cNvSpPr>
          <p:nvPr>
            <p:ph type="body" sz="quarter" idx="1"/>
          </p:nvPr>
        </p:nvSpPr>
        <p:spPr>
          <a:xfrm>
            <a:off x="1219200" y="5046785"/>
            <a:ext cx="8356600" cy="7450015"/>
          </a:xfrm>
        </p:spPr>
        <p:txBody>
          <a:bodyPr/>
          <a:lstStyle/>
          <a:p>
            <a:r>
              <a:rPr lang="en-US" dirty="0"/>
              <a:t>Keep in mind: performance evaluations will be produced in discovery</a:t>
            </a:r>
          </a:p>
          <a:p>
            <a:r>
              <a:rPr lang="en-US" dirty="0"/>
              <a:t>Employees will ask for their performance evaluations</a:t>
            </a:r>
          </a:p>
          <a:p>
            <a:r>
              <a:rPr lang="en-US" dirty="0"/>
              <a:t>If the employee’s performance evaluations are overwhelmingly positive, it’s difficult to argue that the employee was terminated for a legitimate, nondiscriminatory reason</a:t>
            </a:r>
          </a:p>
        </p:txBody>
      </p:sp>
      <p:sp>
        <p:nvSpPr>
          <p:cNvPr id="3" name="Title 2">
            <a:extLst>
              <a:ext uri="{FF2B5EF4-FFF2-40B4-BE49-F238E27FC236}">
                <a16:creationId xmlns:a16="http://schemas.microsoft.com/office/drawing/2014/main" id="{EC0C5559-3988-2C47-4528-90C2012D9136}"/>
              </a:ext>
            </a:extLst>
          </p:cNvPr>
          <p:cNvSpPr>
            <a:spLocks noGrp="1"/>
          </p:cNvSpPr>
          <p:nvPr>
            <p:ph type="title"/>
          </p:nvPr>
        </p:nvSpPr>
        <p:spPr/>
        <p:txBody>
          <a:bodyPr/>
          <a:lstStyle/>
          <a:p>
            <a:r>
              <a:rPr lang="en-US" dirty="0"/>
              <a:t>Mike Jones</a:t>
            </a:r>
          </a:p>
        </p:txBody>
      </p:sp>
      <p:pic>
        <p:nvPicPr>
          <p:cNvPr id="7" name="Picture Placeholder 6">
            <a:extLst>
              <a:ext uri="{FF2B5EF4-FFF2-40B4-BE49-F238E27FC236}">
                <a16:creationId xmlns:a16="http://schemas.microsoft.com/office/drawing/2014/main" id="{C4E0C1D7-DA95-FD78-2888-989594E52715}"/>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l="27858" r="27858"/>
          <a:stretch/>
        </p:blipFill>
        <p:spPr>
          <a:xfrm>
            <a:off x="11468100" y="0"/>
            <a:ext cx="10388600" cy="13716000"/>
          </a:xfrm>
        </p:spPr>
      </p:pic>
    </p:spTree>
    <p:extLst>
      <p:ext uri="{BB962C8B-B14F-4D97-AF65-F5344CB8AC3E}">
        <p14:creationId xmlns:p14="http://schemas.microsoft.com/office/powerpoint/2010/main" val="151395900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02A4C9-DE39-7C8A-C830-57F9DDA81B1E}"/>
              </a:ext>
            </a:extLst>
          </p:cNvPr>
          <p:cNvSpPr>
            <a:spLocks noGrp="1"/>
          </p:cNvSpPr>
          <p:nvPr>
            <p:ph type="body" idx="1"/>
          </p:nvPr>
        </p:nvSpPr>
        <p:spPr/>
        <p:txBody>
          <a:bodyPr/>
          <a:lstStyle/>
          <a:p>
            <a:r>
              <a:rPr lang="en-US" dirty="0"/>
              <a:t>Barbara Walters is a 68-year-old paralegal at a law firm. During her annual performance evaluation, her supervising attorneys emphasize that she fails to keep up-to-date with the latest technology, unlike her younger counterparts. The manager uses anecdotes such as “Ms. Walters fails to utilize the firm’s new AI program” and reports that junior associates are hesitant to assign her work because she takes longer than others to complete tasks. The supervisor rates her as “not meeting expectations”.</a:t>
            </a:r>
          </a:p>
          <a:p>
            <a:r>
              <a:rPr lang="en-US" dirty="0"/>
              <a:t>The supervisor provides her resources for training and encourages her to work on her efficiency, but after seeing no signs of improvement, reassigns Ms. Walters to a legal secretary position making the same salary.</a:t>
            </a:r>
          </a:p>
          <a:p>
            <a:r>
              <a:rPr lang="en-US" dirty="0"/>
              <a:t>Ms. Walters sues, asserting a claim for age discrimination.</a:t>
            </a:r>
          </a:p>
          <a:p>
            <a:r>
              <a:rPr lang="en-US" dirty="0"/>
              <a:t>What are the problems you spot during the performance evaluation?</a:t>
            </a:r>
          </a:p>
          <a:p>
            <a:r>
              <a:rPr lang="en-US" dirty="0"/>
              <a:t>Can the poor performance evaluation, coupled with her reassignment, be actionable against the law firm? </a:t>
            </a:r>
          </a:p>
        </p:txBody>
      </p:sp>
      <p:sp>
        <p:nvSpPr>
          <p:cNvPr id="3" name="Title 2">
            <a:extLst>
              <a:ext uri="{FF2B5EF4-FFF2-40B4-BE49-F238E27FC236}">
                <a16:creationId xmlns:a16="http://schemas.microsoft.com/office/drawing/2014/main" id="{5C7D5E3E-D913-CDED-593E-4FFC5B0F0E1E}"/>
              </a:ext>
            </a:extLst>
          </p:cNvPr>
          <p:cNvSpPr>
            <a:spLocks noGrp="1"/>
          </p:cNvSpPr>
          <p:nvPr>
            <p:ph type="title"/>
          </p:nvPr>
        </p:nvSpPr>
        <p:spPr/>
        <p:txBody>
          <a:bodyPr>
            <a:noAutofit/>
          </a:bodyPr>
          <a:lstStyle/>
          <a:p>
            <a:pPr algn="ctr"/>
            <a:r>
              <a:rPr lang="en-US" sz="8800" dirty="0"/>
              <a:t>Barbara Walters: </a:t>
            </a:r>
            <a:br>
              <a:rPr lang="en-US" sz="8800" dirty="0"/>
            </a:br>
            <a:r>
              <a:rPr lang="en-US" sz="8800" dirty="0"/>
              <a:t>Performance evaluation = actionable?</a:t>
            </a:r>
          </a:p>
        </p:txBody>
      </p:sp>
    </p:spTree>
    <p:extLst>
      <p:ext uri="{BB962C8B-B14F-4D97-AF65-F5344CB8AC3E}">
        <p14:creationId xmlns:p14="http://schemas.microsoft.com/office/powerpoint/2010/main" val="38625311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1C9F8CA-05B5-DFDE-EBCF-E7B6FD0FDBBE}"/>
              </a:ext>
            </a:extLst>
          </p:cNvPr>
          <p:cNvSpPr>
            <a:spLocks noGrp="1"/>
          </p:cNvSpPr>
          <p:nvPr>
            <p:ph type="body" sz="quarter" idx="1"/>
          </p:nvPr>
        </p:nvSpPr>
        <p:spPr>
          <a:xfrm>
            <a:off x="1219200" y="5816600"/>
            <a:ext cx="8356600" cy="6184900"/>
          </a:xfrm>
        </p:spPr>
        <p:txBody>
          <a:bodyPr>
            <a:normAutofit fontScale="92500" lnSpcReduction="10000"/>
          </a:bodyPr>
          <a:lstStyle/>
          <a:p>
            <a:r>
              <a:rPr lang="en-US" sz="4400" dirty="0"/>
              <a:t>It depends, but yes</a:t>
            </a:r>
          </a:p>
          <a:p>
            <a:r>
              <a:rPr lang="en-US" sz="4400" dirty="0"/>
              <a:t>“A [p]</a:t>
            </a:r>
            <a:r>
              <a:rPr lang="en-US" sz="4400" dirty="0" err="1"/>
              <a:t>oor</a:t>
            </a:r>
            <a:r>
              <a:rPr lang="en-US" sz="4400" dirty="0"/>
              <a:t> performance evaluation is actionable only where the employer subsequently uses the evaluation as a basis to detrimentally alter the terms or conditions of the recipient’s employment”</a:t>
            </a:r>
          </a:p>
          <a:p>
            <a:r>
              <a:rPr lang="en-US" sz="4400" dirty="0"/>
              <a:t>“An evaluation merely causing a loss of prestige or status is not actionable”</a:t>
            </a:r>
          </a:p>
          <a:p>
            <a:pPr marL="0" indent="0">
              <a:buNone/>
            </a:pPr>
            <a:endParaRPr lang="en-US" dirty="0"/>
          </a:p>
        </p:txBody>
      </p:sp>
      <p:sp>
        <p:nvSpPr>
          <p:cNvPr id="10" name="Title 2">
            <a:extLst>
              <a:ext uri="{FF2B5EF4-FFF2-40B4-BE49-F238E27FC236}">
                <a16:creationId xmlns:a16="http://schemas.microsoft.com/office/drawing/2014/main" id="{673A5DDA-FDDF-CC8C-23DB-4F8628BC660C}"/>
              </a:ext>
            </a:extLst>
          </p:cNvPr>
          <p:cNvSpPr>
            <a:spLocks noGrp="1"/>
          </p:cNvSpPr>
          <p:nvPr>
            <p:ph type="title"/>
          </p:nvPr>
        </p:nvSpPr>
        <p:spPr>
          <a:xfrm>
            <a:off x="1219200" y="2439639"/>
            <a:ext cx="8356600" cy="3068291"/>
          </a:xfrm>
        </p:spPr>
        <p:txBody>
          <a:bodyPr/>
          <a:lstStyle/>
          <a:p>
            <a:r>
              <a:rPr lang="en-US" dirty="0"/>
              <a:t>Barbara Walters</a:t>
            </a:r>
          </a:p>
        </p:txBody>
      </p:sp>
      <p:sp>
        <p:nvSpPr>
          <p:cNvPr id="4" name="TextBox 3">
            <a:extLst>
              <a:ext uri="{FF2B5EF4-FFF2-40B4-BE49-F238E27FC236}">
                <a16:creationId xmlns:a16="http://schemas.microsoft.com/office/drawing/2014/main" id="{83606B72-3748-F2D6-99E4-3B1173330C39}"/>
              </a:ext>
            </a:extLst>
          </p:cNvPr>
          <p:cNvSpPr txBox="1"/>
          <p:nvPr/>
        </p:nvSpPr>
        <p:spPr>
          <a:xfrm>
            <a:off x="189345" y="12763941"/>
            <a:ext cx="10016836"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200" b="1" i="1" u="none" strike="noStrike" cap="none" spc="0" normalizeH="0" baseline="0" dirty="0">
                <a:ln>
                  <a:noFill/>
                </a:ln>
                <a:solidFill>
                  <a:srgbClr val="000000"/>
                </a:solidFill>
                <a:effectLst/>
                <a:uFillTx/>
                <a:latin typeface="+mn-lt"/>
                <a:ea typeface="+mn-ea"/>
                <a:cs typeface="+mn-cs"/>
                <a:sym typeface="Helvetica"/>
              </a:rPr>
              <a:t>James v. Booz-Allen &amp; Hamilton, Inc.</a:t>
            </a:r>
            <a:r>
              <a:rPr kumimoji="0" lang="en-US" sz="2200" b="1" u="none" strike="noStrike" cap="none" spc="0" normalizeH="0" baseline="0" dirty="0">
                <a:ln>
                  <a:noFill/>
                </a:ln>
                <a:solidFill>
                  <a:srgbClr val="000000"/>
                </a:solidFill>
                <a:effectLst/>
                <a:uFillTx/>
                <a:latin typeface="+mn-lt"/>
                <a:ea typeface="+mn-ea"/>
                <a:cs typeface="+mn-cs"/>
                <a:sym typeface="Helvetica"/>
              </a:rPr>
              <a:t>, 368 F.3d 371, 377 (4th Cir. 2004);</a:t>
            </a:r>
          </a:p>
          <a:p>
            <a:pPr marL="0" marR="0" indent="0" algn="l" defTabSz="825500" rtl="0" fontAlgn="auto" latinLnBrk="0" hangingPunct="0">
              <a:lnSpc>
                <a:spcPct val="100000"/>
              </a:lnSpc>
              <a:spcBef>
                <a:spcPts val="0"/>
              </a:spcBef>
              <a:spcAft>
                <a:spcPts val="0"/>
              </a:spcAft>
              <a:buClrTx/>
              <a:buSzTx/>
              <a:buFontTx/>
              <a:buNone/>
              <a:tabLst/>
            </a:pPr>
            <a:r>
              <a:rPr kumimoji="0" lang="en-US" sz="2200" b="1" i="1" u="none" strike="noStrike" cap="none" spc="0" normalizeH="0" baseline="0" dirty="0" err="1">
                <a:ln>
                  <a:noFill/>
                </a:ln>
                <a:solidFill>
                  <a:srgbClr val="000000"/>
                </a:solidFill>
                <a:effectLst/>
                <a:uFillTx/>
                <a:latin typeface="+mn-lt"/>
                <a:ea typeface="+mn-ea"/>
                <a:cs typeface="+mn-cs"/>
                <a:sym typeface="Helvetica"/>
              </a:rPr>
              <a:t>Sercer</a:t>
            </a:r>
            <a:r>
              <a:rPr kumimoji="0" lang="en-US" sz="2200" b="1" i="1" u="none" strike="noStrike" cap="none" spc="0" normalizeH="0" baseline="0" dirty="0">
                <a:ln>
                  <a:noFill/>
                </a:ln>
                <a:solidFill>
                  <a:srgbClr val="000000"/>
                </a:solidFill>
                <a:effectLst/>
                <a:uFillTx/>
                <a:latin typeface="+mn-lt"/>
                <a:ea typeface="+mn-ea"/>
                <a:cs typeface="+mn-cs"/>
                <a:sym typeface="Helvetica"/>
              </a:rPr>
              <a:t> v. Holder</a:t>
            </a:r>
            <a:r>
              <a:rPr kumimoji="0" lang="en-US" sz="2200" b="1" u="none" strike="noStrike" cap="none" spc="0" normalizeH="0" baseline="0" dirty="0">
                <a:ln>
                  <a:noFill/>
                </a:ln>
                <a:solidFill>
                  <a:srgbClr val="000000"/>
                </a:solidFill>
                <a:effectLst/>
                <a:uFillTx/>
                <a:latin typeface="+mn-lt"/>
                <a:ea typeface="+mn-ea"/>
                <a:cs typeface="+mn-cs"/>
                <a:sym typeface="Helvetica"/>
              </a:rPr>
              <a:t>, 104 F. Supp. 3d 746, 751 (E.D. Va. 2015)</a:t>
            </a:r>
            <a:endParaRPr kumimoji="0" lang="en-US" sz="2200" b="1" i="1" u="none" strike="noStrike" cap="none" spc="0" normalizeH="0" baseline="0" dirty="0">
              <a:ln>
                <a:noFill/>
              </a:ln>
              <a:solidFill>
                <a:srgbClr val="000000"/>
              </a:solidFill>
              <a:effectLst/>
              <a:uFillTx/>
              <a:latin typeface="+mn-lt"/>
              <a:ea typeface="+mn-ea"/>
              <a:cs typeface="+mn-cs"/>
              <a:sym typeface="Helvetica"/>
            </a:endParaRPr>
          </a:p>
        </p:txBody>
      </p:sp>
      <p:sp>
        <p:nvSpPr>
          <p:cNvPr id="9" name="Picture Placeholder 8">
            <a:extLst>
              <a:ext uri="{FF2B5EF4-FFF2-40B4-BE49-F238E27FC236}">
                <a16:creationId xmlns:a16="http://schemas.microsoft.com/office/drawing/2014/main" id="{C693D79D-2A63-871E-958A-38F9D6C540A4}"/>
              </a:ext>
            </a:extLst>
          </p:cNvPr>
          <p:cNvSpPr>
            <a:spLocks noGrp="1"/>
          </p:cNvSpPr>
          <p:nvPr>
            <p:ph type="pic" idx="21"/>
          </p:nvPr>
        </p:nvSpPr>
        <p:spPr/>
      </p:sp>
      <p:pic>
        <p:nvPicPr>
          <p:cNvPr id="11" name="Picture 10">
            <a:extLst>
              <a:ext uri="{FF2B5EF4-FFF2-40B4-BE49-F238E27FC236}">
                <a16:creationId xmlns:a16="http://schemas.microsoft.com/office/drawing/2014/main" id="{0300CDF4-3369-0E77-0DE2-9E913C8CF127}"/>
              </a:ext>
            </a:extLst>
          </p:cNvPr>
          <p:cNvPicPr>
            <a:picLocks noChangeAspect="1"/>
          </p:cNvPicPr>
          <p:nvPr/>
        </p:nvPicPr>
        <p:blipFill>
          <a:blip r:embed="rId2"/>
          <a:stretch>
            <a:fillRect/>
          </a:stretch>
        </p:blipFill>
        <p:spPr>
          <a:xfrm>
            <a:off x="11260282" y="3411414"/>
            <a:ext cx="12514118" cy="6184899"/>
          </a:xfrm>
          <a:prstGeom prst="rect">
            <a:avLst/>
          </a:prstGeom>
        </p:spPr>
      </p:pic>
    </p:spTree>
    <p:extLst>
      <p:ext uri="{BB962C8B-B14F-4D97-AF65-F5344CB8AC3E}">
        <p14:creationId xmlns:p14="http://schemas.microsoft.com/office/powerpoint/2010/main" val="253153474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tatement"/>
          <p:cNvSpPr txBox="1">
            <a:spLocks noGrp="1"/>
          </p:cNvSpPr>
          <p:nvPr>
            <p:ph type="body" sz="half" idx="1"/>
          </p:nvPr>
        </p:nvSpPr>
        <p:spPr>
          <a:prstGeom prst="rect">
            <a:avLst/>
          </a:prstGeom>
        </p:spPr>
        <p:txBody>
          <a:bodyPr/>
          <a:lstStyle/>
          <a:p>
            <a:r>
              <a:rPr lang="en-US" dirty="0"/>
              <a:t>Key Take-Aways</a:t>
            </a: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5103B8-3B23-78AF-5D24-00C3A21CB21A}"/>
              </a:ext>
            </a:extLst>
          </p:cNvPr>
          <p:cNvSpPr>
            <a:spLocks noGrp="1"/>
          </p:cNvSpPr>
          <p:nvPr>
            <p:ph type="body" sz="half" idx="1"/>
          </p:nvPr>
        </p:nvSpPr>
        <p:spPr/>
        <p:txBody>
          <a:bodyPr/>
          <a:lstStyle/>
          <a:p>
            <a:r>
              <a:rPr lang="en-US" dirty="0"/>
              <a:t>Questions? </a:t>
            </a:r>
          </a:p>
        </p:txBody>
      </p:sp>
    </p:spTree>
    <p:extLst>
      <p:ext uri="{BB962C8B-B14F-4D97-AF65-F5344CB8AC3E}">
        <p14:creationId xmlns:p14="http://schemas.microsoft.com/office/powerpoint/2010/main" val="216059601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achel W. Adams"/>
          <p:cNvSpPr txBox="1">
            <a:spLocks noGrp="1"/>
          </p:cNvSpPr>
          <p:nvPr>
            <p:ph type="body" idx="21"/>
          </p:nvPr>
        </p:nvSpPr>
        <p:spPr>
          <a:prstGeom prst="rect">
            <a:avLst/>
          </a:prstGeom>
        </p:spPr>
        <p:txBody>
          <a:bodyPr/>
          <a:lstStyle>
            <a:lvl1pPr>
              <a:defRPr>
                <a:latin typeface="Georgia"/>
                <a:ea typeface="Georgia"/>
                <a:cs typeface="Georgia"/>
                <a:sym typeface="Georgia"/>
              </a:defRPr>
            </a:lvl1pPr>
          </a:lstStyle>
          <a:p>
            <a:r>
              <a:t>Rachel W. Adams</a:t>
            </a:r>
          </a:p>
        </p:txBody>
      </p:sp>
      <p:sp>
        <p:nvSpPr>
          <p:cNvPr id="338" name="radams@t-mlaw.com"/>
          <p:cNvSpPr txBox="1">
            <a:spLocks noGrp="1"/>
          </p:cNvSpPr>
          <p:nvPr>
            <p:ph type="body" idx="22"/>
          </p:nvPr>
        </p:nvSpPr>
        <p:spPr>
          <a:prstGeom prst="rect">
            <a:avLst/>
          </a:prstGeom>
        </p:spPr>
        <p:txBody>
          <a:bodyPr/>
          <a:lstStyle>
            <a:lvl1pPr>
              <a:defRPr u="sng">
                <a:latin typeface="Georgia"/>
                <a:ea typeface="Georgia"/>
                <a:cs typeface="Georgia"/>
                <a:sym typeface="Georgia"/>
                <a:hlinkClick r:id="" action="ppaction://noaction"/>
              </a:defRPr>
            </a:lvl1pPr>
          </a:lstStyle>
          <a:p>
            <a:pPr>
              <a:defRPr u="none"/>
            </a:pPr>
            <a:r>
              <a:rPr u="sng">
                <a:hlinkClick r:id="rId2"/>
              </a:rPr>
              <a:t>radams@t-mlaw.com</a:t>
            </a:r>
          </a:p>
        </p:txBody>
      </p:sp>
      <p:sp>
        <p:nvSpPr>
          <p:cNvPr id="339" name="Agenda"/>
          <p:cNvSpPr txBox="1">
            <a:spLocks noGrp="1"/>
          </p:cNvSpPr>
          <p:nvPr>
            <p:ph type="body" idx="23"/>
          </p:nvPr>
        </p:nvSpPr>
        <p:spPr>
          <a:prstGeom prst="rect">
            <a:avLst/>
          </a:prstGeom>
        </p:spPr>
        <p:txBody>
          <a:bodyPr/>
          <a:lstStyle>
            <a:lvl1pPr>
              <a:defRPr>
                <a:latin typeface="Georgia"/>
                <a:ea typeface="Georgia"/>
                <a:cs typeface="Georgia"/>
                <a:sym typeface="Georgia"/>
              </a:defRPr>
            </a:lvl1pPr>
          </a:lstStyle>
          <a:p>
            <a:r>
              <a:rPr lang="en-US"/>
              <a:t>Thank You</a:t>
            </a:r>
            <a:endParaRPr dirty="0"/>
          </a:p>
        </p:txBody>
      </p:sp>
      <p:sp>
        <p:nvSpPr>
          <p:cNvPr id="340" name="William W. Tunner"/>
          <p:cNvSpPr txBox="1">
            <a:spLocks noGrp="1"/>
          </p:cNvSpPr>
          <p:nvPr>
            <p:ph type="body" idx="24"/>
          </p:nvPr>
        </p:nvSpPr>
        <p:spPr>
          <a:prstGeom prst="rect">
            <a:avLst/>
          </a:prstGeom>
        </p:spPr>
        <p:txBody>
          <a:bodyPr/>
          <a:lstStyle>
            <a:lvl1pPr>
              <a:defRPr>
                <a:latin typeface="Georgia"/>
                <a:ea typeface="Georgia"/>
                <a:cs typeface="Georgia"/>
                <a:sym typeface="Georgia"/>
              </a:defRPr>
            </a:lvl1pPr>
          </a:lstStyle>
          <a:p>
            <a:r>
              <a:rPr lang="en-US" dirty="0"/>
              <a:t>William D. Prince IV</a:t>
            </a:r>
            <a:endParaRPr dirty="0"/>
          </a:p>
        </p:txBody>
      </p:sp>
      <p:sp>
        <p:nvSpPr>
          <p:cNvPr id="341" name="wtunner@t-mlaw.com"/>
          <p:cNvSpPr txBox="1">
            <a:spLocks noGrp="1"/>
          </p:cNvSpPr>
          <p:nvPr>
            <p:ph type="body" idx="25"/>
          </p:nvPr>
        </p:nvSpPr>
        <p:spPr>
          <a:prstGeom prst="rect">
            <a:avLst/>
          </a:prstGeom>
        </p:spPr>
        <p:txBody>
          <a:bodyPr/>
          <a:lstStyle>
            <a:lvl1pPr>
              <a:defRPr u="sng">
                <a:latin typeface="Georgia"/>
                <a:ea typeface="Georgia"/>
                <a:cs typeface="Georgia"/>
                <a:sym typeface="Georgia"/>
                <a:hlinkClick r:id="" action="ppaction://noaction"/>
              </a:defRPr>
            </a:lvl1pPr>
          </a:lstStyle>
          <a:p>
            <a:pPr>
              <a:defRPr u="none"/>
            </a:pPr>
            <a:r>
              <a:rPr lang="en-US" u="sng" dirty="0">
                <a:hlinkClick r:id="rId3"/>
              </a:rPr>
              <a:t>wprince</a:t>
            </a:r>
            <a:r>
              <a:rPr u="sng" dirty="0">
                <a:hlinkClick r:id="rId3"/>
              </a:rPr>
              <a:t>@t-mlaw.com</a:t>
            </a:r>
          </a:p>
        </p:txBody>
      </p:sp>
      <p:pic>
        <p:nvPicPr>
          <p:cNvPr id="342" name="Rachel W. Adams.jpg" descr="Rachel W. Adams.jpg"/>
          <p:cNvPicPr>
            <a:picLocks noGrp="1" noChangeAspect="1"/>
          </p:cNvPicPr>
          <p:nvPr>
            <p:ph type="pic" idx="26"/>
          </p:nvPr>
        </p:nvPicPr>
        <p:blipFill>
          <a:blip r:embed="rId4"/>
          <a:srcRect l="16663" r="16660"/>
          <a:stretch>
            <a:fillRect/>
          </a:stretch>
        </p:blipFill>
        <p:spPr>
          <a:xfrm>
            <a:off x="6223619" y="4410165"/>
            <a:ext cx="3534206" cy="3533996"/>
          </a:xfrm>
          <a:custGeom>
            <a:avLst/>
            <a:gdLst/>
            <a:ahLst/>
            <a:cxnLst>
              <a:cxn ang="0">
                <a:pos x="wd2" y="hd2"/>
              </a:cxn>
              <a:cxn ang="5400000">
                <a:pos x="wd2" y="hd2"/>
              </a:cxn>
              <a:cxn ang="10800000">
                <a:pos x="wd2" y="hd2"/>
              </a:cxn>
              <a:cxn ang="16200000">
                <a:pos x="wd2" y="hd2"/>
              </a:cxn>
            </a:cxnLst>
            <a:rect l="0" t="0" r="r" b="b"/>
            <a:pathLst>
              <a:path w="19679" h="21600" extrusionOk="0">
                <a:moveTo>
                  <a:pt x="9838" y="0"/>
                </a:moveTo>
                <a:cubicBezTo>
                  <a:pt x="7320" y="0"/>
                  <a:pt x="4802" y="1054"/>
                  <a:pt x="2881" y="3163"/>
                </a:cubicBezTo>
                <a:cubicBezTo>
                  <a:pt x="-961" y="7380"/>
                  <a:pt x="-961" y="14220"/>
                  <a:pt x="2881" y="18437"/>
                </a:cubicBezTo>
                <a:cubicBezTo>
                  <a:pt x="4802" y="20546"/>
                  <a:pt x="7320" y="21600"/>
                  <a:pt x="9838" y="21600"/>
                </a:cubicBezTo>
                <a:cubicBezTo>
                  <a:pt x="12356" y="21600"/>
                  <a:pt x="14876" y="20546"/>
                  <a:pt x="16797" y="18437"/>
                </a:cubicBezTo>
                <a:cubicBezTo>
                  <a:pt x="20639" y="14220"/>
                  <a:pt x="20639" y="7380"/>
                  <a:pt x="16797" y="3163"/>
                </a:cubicBezTo>
                <a:cubicBezTo>
                  <a:pt x="14876" y="1054"/>
                  <a:pt x="12356" y="0"/>
                  <a:pt x="9838" y="0"/>
                </a:cubicBezTo>
                <a:close/>
              </a:path>
            </a:pathLst>
          </a:custGeom>
        </p:spPr>
      </p:pic>
      <p:pic>
        <p:nvPicPr>
          <p:cNvPr id="7" name="Rachel W. Adams.jpg">
            <a:extLst>
              <a:ext uri="{FF2B5EF4-FFF2-40B4-BE49-F238E27FC236}">
                <a16:creationId xmlns:a16="http://schemas.microsoft.com/office/drawing/2014/main" id="{47ECEB4A-07A5-FC70-D792-A440A063C01C}"/>
              </a:ext>
            </a:extLst>
          </p:cNvPr>
          <p:cNvPicPr>
            <a:picLocks noChangeAspect="1"/>
          </p:cNvPicPr>
          <p:nvPr/>
        </p:nvPicPr>
        <p:blipFill>
          <a:blip r:embed="rId5" cstate="print">
            <a:extLst>
              <a:ext uri="{28A0092B-C50C-407E-A947-70E740481C1C}">
                <a14:useLocalDpi xmlns:a14="http://schemas.microsoft.com/office/drawing/2010/main" val="0"/>
              </a:ext>
            </a:extLst>
          </a:blip>
          <a:srcRect l="21057" r="21057"/>
          <a:stretch/>
        </p:blipFill>
        <p:spPr>
          <a:xfrm>
            <a:off x="14021418" y="4410165"/>
            <a:ext cx="3534206" cy="3533996"/>
          </a:xfrm>
          <a:custGeom>
            <a:avLst/>
            <a:gdLst/>
            <a:ahLst/>
            <a:cxnLst>
              <a:cxn ang="0">
                <a:pos x="wd2" y="hd2"/>
              </a:cxn>
              <a:cxn ang="5400000">
                <a:pos x="wd2" y="hd2"/>
              </a:cxn>
              <a:cxn ang="10800000">
                <a:pos x="wd2" y="hd2"/>
              </a:cxn>
              <a:cxn ang="16200000">
                <a:pos x="wd2" y="hd2"/>
              </a:cxn>
            </a:cxnLst>
            <a:rect l="0" t="0" r="r" b="b"/>
            <a:pathLst>
              <a:path w="19679" h="21600" extrusionOk="0">
                <a:moveTo>
                  <a:pt x="9838" y="0"/>
                </a:moveTo>
                <a:cubicBezTo>
                  <a:pt x="7320" y="0"/>
                  <a:pt x="4802" y="1054"/>
                  <a:pt x="2881" y="3163"/>
                </a:cubicBezTo>
                <a:cubicBezTo>
                  <a:pt x="-961" y="7380"/>
                  <a:pt x="-961" y="14220"/>
                  <a:pt x="2881" y="18437"/>
                </a:cubicBezTo>
                <a:cubicBezTo>
                  <a:pt x="4802" y="20546"/>
                  <a:pt x="7320" y="21600"/>
                  <a:pt x="9838" y="21600"/>
                </a:cubicBezTo>
                <a:cubicBezTo>
                  <a:pt x="12356" y="21600"/>
                  <a:pt x="14876" y="20546"/>
                  <a:pt x="16797" y="18437"/>
                </a:cubicBezTo>
                <a:cubicBezTo>
                  <a:pt x="20639" y="14220"/>
                  <a:pt x="20639" y="7380"/>
                  <a:pt x="16797" y="3163"/>
                </a:cubicBezTo>
                <a:cubicBezTo>
                  <a:pt x="14876" y="1054"/>
                  <a:pt x="12356" y="0"/>
                  <a:pt x="9838" y="0"/>
                </a:cubicBez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lide bullet text"/>
          <p:cNvSpPr txBox="1">
            <a:spLocks noGrp="1"/>
          </p:cNvSpPr>
          <p:nvPr>
            <p:ph type="body" sz="quarter" idx="1"/>
          </p:nvPr>
        </p:nvSpPr>
        <p:spPr>
          <a:prstGeom prst="rect">
            <a:avLst/>
          </a:prstGeom>
        </p:spPr>
        <p:txBody>
          <a:bodyPr/>
          <a:lstStyle/>
          <a:p>
            <a:r>
              <a:rPr lang="en-US" dirty="0"/>
              <a:t>Track positive and poor performance in a constructive and measured way</a:t>
            </a:r>
          </a:p>
          <a:p>
            <a:r>
              <a:rPr lang="en-US" dirty="0"/>
              <a:t>Place employees on notice of strengths and areas with room for improvement</a:t>
            </a:r>
          </a:p>
          <a:p>
            <a:r>
              <a:rPr lang="en-US" dirty="0"/>
              <a:t>Protect your institution from future litigation</a:t>
            </a:r>
          </a:p>
          <a:p>
            <a:pPr lvl="1"/>
            <a:r>
              <a:rPr lang="en-US" dirty="0"/>
              <a:t>Remember: “If it is not in writing, it didn’t happen”</a:t>
            </a:r>
          </a:p>
        </p:txBody>
      </p:sp>
      <p:sp>
        <p:nvSpPr>
          <p:cNvPr id="309" name="Slide Title"/>
          <p:cNvSpPr txBox="1">
            <a:spLocks noGrp="1"/>
          </p:cNvSpPr>
          <p:nvPr>
            <p:ph type="title"/>
          </p:nvPr>
        </p:nvSpPr>
        <p:spPr>
          <a:prstGeom prst="rect">
            <a:avLst/>
          </a:prstGeom>
        </p:spPr>
        <p:txBody>
          <a:bodyPr>
            <a:normAutofit fontScale="90000"/>
          </a:bodyPr>
          <a:lstStyle/>
          <a:p>
            <a:r>
              <a:rPr lang="en-US" dirty="0"/>
              <a:t>Performance Evaluation Fundamentals </a:t>
            </a:r>
            <a:endParaRPr dirty="0"/>
          </a:p>
        </p:txBody>
      </p:sp>
      <p:pic>
        <p:nvPicPr>
          <p:cNvPr id="310" name="A person’s lower body with blue pants and green shoes on a yellow and pink floor"/>
          <p:cNvPicPr>
            <a:picLocks noGrp="1" noChangeAspect="1"/>
          </p:cNvPicPr>
          <p:nvPr>
            <p:ph type="pic" idx="21"/>
          </p:nvPr>
        </p:nvPicPr>
        <p:blipFill>
          <a:blip r:embed="rId2" cstate="print">
            <a:extLst>
              <a:ext uri="{28A0092B-C50C-407E-A947-70E740481C1C}">
                <a14:useLocalDpi xmlns:a14="http://schemas.microsoft.com/office/drawing/2010/main" val="0"/>
              </a:ext>
            </a:extLst>
          </a:blip>
          <a:srcRect l="23530" r="23530"/>
          <a:stretch/>
        </p:blipFill>
        <p:spPr>
          <a:xfrm>
            <a:off x="11468100" y="0"/>
            <a:ext cx="10388600" cy="1306830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lide bullet text"/>
          <p:cNvSpPr txBox="1">
            <a:spLocks noGrp="1"/>
          </p:cNvSpPr>
          <p:nvPr>
            <p:ph type="body" idx="1"/>
          </p:nvPr>
        </p:nvSpPr>
        <p:spPr>
          <a:prstGeom prst="rect">
            <a:avLst/>
          </a:prstGeom>
        </p:spPr>
        <p:txBody>
          <a:bodyPr/>
          <a:lstStyle/>
          <a:p>
            <a:r>
              <a:rPr lang="en-US" dirty="0"/>
              <a:t>Emphasizes the value of an employee’s contributions</a:t>
            </a:r>
          </a:p>
          <a:p>
            <a:r>
              <a:rPr lang="en-US" dirty="0"/>
              <a:t>Is balanced, objective, and informative</a:t>
            </a:r>
          </a:p>
          <a:p>
            <a:r>
              <a:rPr lang="en-US" dirty="0"/>
              <a:t>Supports performance expectations by providing specific and meaningful feedback</a:t>
            </a:r>
          </a:p>
          <a:p>
            <a:r>
              <a:rPr lang="en-US" dirty="0"/>
              <a:t>Engages the manager and employee in developing goals and a career plan</a:t>
            </a:r>
          </a:p>
          <a:p>
            <a:r>
              <a:rPr lang="en-US" dirty="0"/>
              <a:t>Creates an environment for collaboration and open communication </a:t>
            </a:r>
          </a:p>
          <a:p>
            <a:r>
              <a:rPr lang="en-US" dirty="0"/>
              <a:t>Contributes to employee satisfaction and, inevitably, the future success of the organization</a:t>
            </a:r>
          </a:p>
          <a:p>
            <a:endParaRPr dirty="0"/>
          </a:p>
        </p:txBody>
      </p:sp>
      <p:sp>
        <p:nvSpPr>
          <p:cNvPr id="304" name="Slide Title"/>
          <p:cNvSpPr txBox="1">
            <a:spLocks noGrp="1"/>
          </p:cNvSpPr>
          <p:nvPr>
            <p:ph type="title"/>
          </p:nvPr>
        </p:nvSpPr>
        <p:spPr>
          <a:prstGeom prst="rect">
            <a:avLst/>
          </a:prstGeom>
        </p:spPr>
        <p:txBody>
          <a:bodyPr>
            <a:noAutofit/>
          </a:bodyPr>
          <a:lstStyle/>
          <a:p>
            <a:r>
              <a:rPr lang="en-US" sz="8000" dirty="0"/>
              <a:t>When done well, a performance evaluation. . . </a:t>
            </a:r>
            <a:endParaRPr sz="80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DF7030-D6A6-E560-B32F-FCC88C7CAAAD}"/>
              </a:ext>
            </a:extLst>
          </p:cNvPr>
          <p:cNvSpPr>
            <a:spLocks noGrp="1"/>
          </p:cNvSpPr>
          <p:nvPr>
            <p:ph type="body" idx="1"/>
          </p:nvPr>
        </p:nvSpPr>
        <p:spPr/>
        <p:txBody>
          <a:bodyPr/>
          <a:lstStyle/>
          <a:p>
            <a:r>
              <a:rPr lang="en-US" dirty="0"/>
              <a:t>Makes the employee feel that the process was simply to “check the box” or that the employee’s contributions to the organization are not valued</a:t>
            </a:r>
          </a:p>
          <a:p>
            <a:r>
              <a:rPr lang="en-US" dirty="0"/>
              <a:t>Is biased, subjective, and, possibly, discriminatory </a:t>
            </a:r>
          </a:p>
          <a:p>
            <a:r>
              <a:rPr lang="en-US" dirty="0"/>
              <a:t>Confuses performance expectations by using generic responses or anecdotes</a:t>
            </a:r>
          </a:p>
          <a:p>
            <a:r>
              <a:rPr lang="en-US" dirty="0"/>
              <a:t>Stunts employee growth and career advancement  </a:t>
            </a:r>
          </a:p>
          <a:p>
            <a:r>
              <a:rPr lang="en-US" dirty="0"/>
              <a:t>Places your organization at risk for legal liability </a:t>
            </a:r>
          </a:p>
          <a:p>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EF47FA3E-740A-4B90-E571-87B6B65B450C}"/>
              </a:ext>
            </a:extLst>
          </p:cNvPr>
          <p:cNvSpPr>
            <a:spLocks noGrp="1"/>
          </p:cNvSpPr>
          <p:nvPr>
            <p:ph type="title"/>
          </p:nvPr>
        </p:nvSpPr>
        <p:spPr/>
        <p:txBody>
          <a:bodyPr>
            <a:noAutofit/>
          </a:bodyPr>
          <a:lstStyle/>
          <a:p>
            <a:r>
              <a:rPr lang="en-US" sz="8000" dirty="0"/>
              <a:t>When done poorly, a performance evaluation. . . </a:t>
            </a:r>
          </a:p>
        </p:txBody>
      </p:sp>
    </p:spTree>
    <p:extLst>
      <p:ext uri="{BB962C8B-B14F-4D97-AF65-F5344CB8AC3E}">
        <p14:creationId xmlns:p14="http://schemas.microsoft.com/office/powerpoint/2010/main" val="202762803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ection Title"/>
          <p:cNvSpPr txBox="1">
            <a:spLocks noGrp="1"/>
          </p:cNvSpPr>
          <p:nvPr>
            <p:ph type="title"/>
          </p:nvPr>
        </p:nvSpPr>
        <p:spPr>
          <a:prstGeom prst="rect">
            <a:avLst/>
          </a:prstGeom>
        </p:spPr>
        <p:txBody>
          <a:bodyPr/>
          <a:lstStyle/>
          <a:p>
            <a:r>
              <a:rPr lang="en-US" dirty="0"/>
              <a:t>Laws Impacted by Performance Evaluations </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0CC837-212D-CDBD-ADEE-75924FF4FE77}"/>
              </a:ext>
            </a:extLst>
          </p:cNvPr>
          <p:cNvSpPr>
            <a:spLocks noGrp="1"/>
          </p:cNvSpPr>
          <p:nvPr>
            <p:ph type="body" idx="1"/>
          </p:nvPr>
        </p:nvSpPr>
        <p:spPr/>
        <p:txBody>
          <a:bodyPr/>
          <a:lstStyle/>
          <a:p>
            <a:r>
              <a:rPr lang="en-US" dirty="0"/>
              <a:t>Title VII of the Civil Rights Act of 1964</a:t>
            </a:r>
          </a:p>
          <a:p>
            <a:pPr lvl="1"/>
            <a:r>
              <a:rPr lang="en-US" dirty="0"/>
              <a:t>Prohibits employment discrimination on the basis of race, color, religion, sex, and national origin</a:t>
            </a:r>
          </a:p>
          <a:p>
            <a:r>
              <a:rPr lang="en-US" dirty="0"/>
              <a:t>The Americans with Disabilities Act</a:t>
            </a:r>
          </a:p>
          <a:p>
            <a:pPr lvl="1"/>
            <a:r>
              <a:rPr lang="en-US" dirty="0"/>
              <a:t>Prohibits discrimination against individuals with disabilities and requires employers to provide reasonable accommodations to enable employees with disabilities to perform their job duties</a:t>
            </a:r>
          </a:p>
          <a:p>
            <a:r>
              <a:rPr lang="en-US" dirty="0"/>
              <a:t>The Age Discrimination in Employment Act</a:t>
            </a:r>
          </a:p>
          <a:p>
            <a:pPr lvl="1"/>
            <a:r>
              <a:rPr lang="en-US" dirty="0"/>
              <a:t>Prohibits discrimination against employees who are 40 years of age or older</a:t>
            </a:r>
          </a:p>
          <a:p>
            <a:pPr lvl="1"/>
            <a:endParaRPr lang="en-US" dirty="0"/>
          </a:p>
          <a:p>
            <a:pPr lvl="1"/>
            <a:endParaRPr lang="en-US" dirty="0"/>
          </a:p>
        </p:txBody>
      </p:sp>
      <p:sp>
        <p:nvSpPr>
          <p:cNvPr id="3" name="Title 2">
            <a:extLst>
              <a:ext uri="{FF2B5EF4-FFF2-40B4-BE49-F238E27FC236}">
                <a16:creationId xmlns:a16="http://schemas.microsoft.com/office/drawing/2014/main" id="{7C4EA07A-E941-AEC2-679A-85CC45BD024C}"/>
              </a:ext>
            </a:extLst>
          </p:cNvPr>
          <p:cNvSpPr>
            <a:spLocks noGrp="1"/>
          </p:cNvSpPr>
          <p:nvPr>
            <p:ph type="title"/>
          </p:nvPr>
        </p:nvSpPr>
        <p:spPr/>
        <p:txBody>
          <a:bodyPr>
            <a:noAutofit/>
          </a:bodyPr>
          <a:lstStyle/>
          <a:p>
            <a:pPr algn="ctr"/>
            <a:r>
              <a:rPr lang="en-US" sz="8000" dirty="0"/>
              <a:t>Federal laws that impact performance evaluations</a:t>
            </a:r>
          </a:p>
        </p:txBody>
      </p:sp>
    </p:spTree>
    <p:extLst>
      <p:ext uri="{BB962C8B-B14F-4D97-AF65-F5344CB8AC3E}">
        <p14:creationId xmlns:p14="http://schemas.microsoft.com/office/powerpoint/2010/main" val="89168951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0CC837-212D-CDBD-ADEE-75924FF4FE77}"/>
              </a:ext>
            </a:extLst>
          </p:cNvPr>
          <p:cNvSpPr>
            <a:spLocks noGrp="1"/>
          </p:cNvSpPr>
          <p:nvPr>
            <p:ph type="body" idx="1"/>
          </p:nvPr>
        </p:nvSpPr>
        <p:spPr/>
        <p:txBody>
          <a:bodyPr>
            <a:normAutofit fontScale="92500" lnSpcReduction="10000"/>
          </a:bodyPr>
          <a:lstStyle/>
          <a:p>
            <a:r>
              <a:rPr lang="en-US" dirty="0"/>
              <a:t>Virginia Human Rights Act </a:t>
            </a:r>
          </a:p>
          <a:p>
            <a:pPr lvl="1"/>
            <a:r>
              <a:rPr lang="en-US" dirty="0"/>
              <a:t>Prohibits discrimination on the basis of race, color, religion, national origin, sex, age, marital status, pregnancy and childbirth or related medical condition, including lactation, and any class afforded protection under a federal statute prohibiting discrimination </a:t>
            </a:r>
          </a:p>
          <a:p>
            <a:r>
              <a:rPr lang="en-US" dirty="0"/>
              <a:t>Virginians with Disabilities Act</a:t>
            </a:r>
          </a:p>
          <a:p>
            <a:pPr lvl="1"/>
            <a:r>
              <a:rPr lang="en-US" dirty="0"/>
              <a:t>Prohibits discrimination in employment against disabled applicants and employees and requires the employer to provide reasonable accommodations</a:t>
            </a:r>
          </a:p>
          <a:p>
            <a:r>
              <a:rPr lang="en-US" dirty="0"/>
              <a:t>Virginia Fraud Against Taxpayer Act (VFATA)</a:t>
            </a:r>
          </a:p>
          <a:p>
            <a:pPr lvl="1"/>
            <a:r>
              <a:rPr lang="en-US" dirty="0"/>
              <a:t>Protects employees who have opposed a prohibited practice or who have initiated, assisted, or participated in any manner in an investigation under the Act from discrimination or retaliation</a:t>
            </a:r>
          </a:p>
          <a:p>
            <a:r>
              <a:rPr lang="en-US" dirty="0"/>
              <a:t>Virginia Occupational Safety and Health Act (VOSHA)</a:t>
            </a:r>
          </a:p>
          <a:p>
            <a:pPr lvl="1"/>
            <a:r>
              <a:rPr lang="en-US" dirty="0"/>
              <a:t>Protects an employee who files a safety or health complaint from discrimination and/or retaliation </a:t>
            </a:r>
          </a:p>
          <a:p>
            <a:endParaRPr lang="en-US" dirty="0"/>
          </a:p>
        </p:txBody>
      </p:sp>
      <p:sp>
        <p:nvSpPr>
          <p:cNvPr id="3" name="Title 2">
            <a:extLst>
              <a:ext uri="{FF2B5EF4-FFF2-40B4-BE49-F238E27FC236}">
                <a16:creationId xmlns:a16="http://schemas.microsoft.com/office/drawing/2014/main" id="{7C4EA07A-E941-AEC2-679A-85CC45BD024C}"/>
              </a:ext>
            </a:extLst>
          </p:cNvPr>
          <p:cNvSpPr>
            <a:spLocks noGrp="1"/>
          </p:cNvSpPr>
          <p:nvPr>
            <p:ph type="title"/>
          </p:nvPr>
        </p:nvSpPr>
        <p:spPr/>
        <p:txBody>
          <a:bodyPr>
            <a:noAutofit/>
          </a:bodyPr>
          <a:lstStyle/>
          <a:p>
            <a:pPr algn="ctr"/>
            <a:r>
              <a:rPr lang="en-US" sz="8000" dirty="0"/>
              <a:t>Virginia laws that impact performance evaluations</a:t>
            </a:r>
          </a:p>
        </p:txBody>
      </p:sp>
    </p:spTree>
    <p:extLst>
      <p:ext uri="{BB962C8B-B14F-4D97-AF65-F5344CB8AC3E}">
        <p14:creationId xmlns:p14="http://schemas.microsoft.com/office/powerpoint/2010/main" val="68088459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DDA21F-F331-0F23-020F-FDB915CB8033}"/>
              </a:ext>
            </a:extLst>
          </p:cNvPr>
          <p:cNvSpPr>
            <a:spLocks noGrp="1"/>
          </p:cNvSpPr>
          <p:nvPr>
            <p:ph type="body" idx="1"/>
          </p:nvPr>
        </p:nvSpPr>
        <p:spPr/>
        <p:txBody>
          <a:bodyPr/>
          <a:lstStyle/>
          <a:p>
            <a:r>
              <a:rPr lang="en-US" dirty="0"/>
              <a:t>In general, former employees suing for any type of discrimination must prove as an element that they had “</a:t>
            </a:r>
            <a:r>
              <a:rPr lang="en-US" u="sng" dirty="0"/>
              <a:t>satisfactory job performance</a:t>
            </a:r>
            <a:r>
              <a:rPr lang="en-US" dirty="0"/>
              <a:t>”</a:t>
            </a:r>
          </a:p>
          <a:p>
            <a:r>
              <a:rPr lang="en-US" dirty="0"/>
              <a:t>If it has been proven, then the employer must show a “</a:t>
            </a:r>
            <a:r>
              <a:rPr lang="en-US" u="sng" dirty="0"/>
              <a:t>legitimate, nondiscriminatory reason</a:t>
            </a:r>
            <a:r>
              <a:rPr lang="en-US" dirty="0"/>
              <a:t>” for terminating the employee</a:t>
            </a:r>
          </a:p>
          <a:p>
            <a:r>
              <a:rPr lang="en-US" dirty="0"/>
              <a:t>Where an employee is terminated for performance-related problems, judges and juries like to see progressive discipline</a:t>
            </a:r>
          </a:p>
          <a:p>
            <a:pPr lvl="1"/>
            <a:r>
              <a:rPr lang="en-US" dirty="0"/>
              <a:t>Performance evaluations are the means to document those problems </a:t>
            </a:r>
          </a:p>
          <a:p>
            <a:pPr lvl="1"/>
            <a:r>
              <a:rPr lang="en-US" dirty="0"/>
              <a:t>Lawyers need the paper trail </a:t>
            </a:r>
          </a:p>
        </p:txBody>
      </p:sp>
      <p:sp>
        <p:nvSpPr>
          <p:cNvPr id="3" name="Title 2">
            <a:extLst>
              <a:ext uri="{FF2B5EF4-FFF2-40B4-BE49-F238E27FC236}">
                <a16:creationId xmlns:a16="http://schemas.microsoft.com/office/drawing/2014/main" id="{B526F2BF-357C-C786-7377-3E4CEFE1D4DC}"/>
              </a:ext>
            </a:extLst>
          </p:cNvPr>
          <p:cNvSpPr>
            <a:spLocks noGrp="1"/>
          </p:cNvSpPr>
          <p:nvPr>
            <p:ph type="title"/>
          </p:nvPr>
        </p:nvSpPr>
        <p:spPr/>
        <p:txBody>
          <a:bodyPr>
            <a:noAutofit/>
          </a:bodyPr>
          <a:lstStyle/>
          <a:p>
            <a:r>
              <a:rPr lang="en-US" sz="9600" dirty="0"/>
              <a:t>Heading Off a Lawsuit Before it Begins</a:t>
            </a:r>
          </a:p>
        </p:txBody>
      </p:sp>
    </p:spTree>
    <p:extLst>
      <p:ext uri="{BB962C8B-B14F-4D97-AF65-F5344CB8AC3E}">
        <p14:creationId xmlns:p14="http://schemas.microsoft.com/office/powerpoint/2010/main" val="200679428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185F-7148-9BC3-357D-93CBEE4DF6DE}"/>
              </a:ext>
            </a:extLst>
          </p:cNvPr>
          <p:cNvSpPr>
            <a:spLocks noGrp="1"/>
          </p:cNvSpPr>
          <p:nvPr>
            <p:ph type="title"/>
          </p:nvPr>
        </p:nvSpPr>
        <p:spPr/>
        <p:txBody>
          <a:bodyPr/>
          <a:lstStyle/>
          <a:p>
            <a:r>
              <a:rPr lang="en-US" dirty="0"/>
              <a:t>Case Studies</a:t>
            </a:r>
          </a:p>
        </p:txBody>
      </p:sp>
    </p:spTree>
    <p:extLst>
      <p:ext uri="{BB962C8B-B14F-4D97-AF65-F5344CB8AC3E}">
        <p14:creationId xmlns:p14="http://schemas.microsoft.com/office/powerpoint/2010/main" val="2552129371"/>
      </p:ext>
    </p:extLst>
  </p:cSld>
  <p:clrMapOvr>
    <a:masterClrMapping/>
  </p:clrMapOvr>
  <p:transition spd="med"/>
</p:sld>
</file>

<file path=ppt/theme/theme1.xml><?xml version="1.0" encoding="utf-8"?>
<a:theme xmlns:a="http://schemas.openxmlformats.org/drawingml/2006/main" name="25_BoldColor">
  <a:themeElements>
    <a:clrScheme name="25_BoldColor">
      <a:dk1>
        <a:srgbClr val="000000"/>
      </a:dk1>
      <a:lt1>
        <a:srgbClr val="00BFF3"/>
      </a:lt1>
      <a:dk2>
        <a:srgbClr val="5E5E5E"/>
      </a:dk2>
      <a:lt2>
        <a:srgbClr val="D6D5D5"/>
      </a:lt2>
      <a:accent1>
        <a:srgbClr val="01BFF4"/>
      </a:accent1>
      <a:accent2>
        <a:srgbClr val="43E9CB"/>
      </a:accent2>
      <a:accent3>
        <a:srgbClr val="BC80FF"/>
      </a:accent3>
      <a:accent4>
        <a:srgbClr val="FFC618"/>
      </a:accent4>
      <a:accent5>
        <a:srgbClr val="FF4000"/>
      </a:accent5>
      <a:accent6>
        <a:srgbClr val="FF87BB"/>
      </a:accent6>
      <a:hlink>
        <a:srgbClr val="0000FF"/>
      </a:hlink>
      <a:folHlink>
        <a:srgbClr val="FF00FF"/>
      </a:folHlink>
    </a:clrScheme>
    <a:fontScheme name="25_BoldColor">
      <a:majorFont>
        <a:latin typeface="Helvetica"/>
        <a:ea typeface="Helvetica"/>
        <a:cs typeface="Helvetica"/>
      </a:majorFont>
      <a:minorFont>
        <a:latin typeface="Helvetica"/>
        <a:ea typeface="Helvetica"/>
        <a:cs typeface="Helvetica"/>
      </a:minorFont>
    </a:fontScheme>
    <a:fmtScheme name="25_Bold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20000"/>
          </a:lnSpc>
          <a:spcBef>
            <a:spcPts val="0"/>
          </a:spcBef>
          <a:spcAft>
            <a:spcPts val="0"/>
          </a:spcAft>
          <a:buClrTx/>
          <a:buSzTx/>
          <a:buFontTx/>
          <a:buNone/>
          <a:tabLst/>
          <a:defRPr kumimoji="0" sz="3000" b="0" i="0" u="none" strike="noStrike" cap="all" spc="0" normalizeH="0" baseline="0">
            <a:ln>
              <a:noFill/>
            </a:ln>
            <a:solidFill>
              <a:srgbClr val="FFFFFF"/>
            </a:solidFill>
            <a:effectLst/>
            <a:uFillTx/>
            <a:latin typeface="Proxima Nova Extrabold"/>
            <a:ea typeface="Proxima Nova Extrabold"/>
            <a:cs typeface="Proxima Nova Extrabold"/>
            <a:sym typeface="Proxima Nova Extra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5_BoldColor">
  <a:themeElements>
    <a:clrScheme name="25_BoldColor">
      <a:dk1>
        <a:srgbClr val="000000"/>
      </a:dk1>
      <a:lt1>
        <a:srgbClr val="FFFFFF"/>
      </a:lt1>
      <a:dk2>
        <a:srgbClr val="5E5E5E"/>
      </a:dk2>
      <a:lt2>
        <a:srgbClr val="D6D5D5"/>
      </a:lt2>
      <a:accent1>
        <a:srgbClr val="01BFF4"/>
      </a:accent1>
      <a:accent2>
        <a:srgbClr val="43E9CB"/>
      </a:accent2>
      <a:accent3>
        <a:srgbClr val="BC80FF"/>
      </a:accent3>
      <a:accent4>
        <a:srgbClr val="FFC618"/>
      </a:accent4>
      <a:accent5>
        <a:srgbClr val="FF4000"/>
      </a:accent5>
      <a:accent6>
        <a:srgbClr val="FF87BB"/>
      </a:accent6>
      <a:hlink>
        <a:srgbClr val="0000FF"/>
      </a:hlink>
      <a:folHlink>
        <a:srgbClr val="FF00FF"/>
      </a:folHlink>
    </a:clrScheme>
    <a:fontScheme name="25_BoldColor">
      <a:majorFont>
        <a:latin typeface="Helvetica"/>
        <a:ea typeface="Helvetica"/>
        <a:cs typeface="Helvetica"/>
      </a:majorFont>
      <a:minorFont>
        <a:latin typeface="Helvetica"/>
        <a:ea typeface="Helvetica"/>
        <a:cs typeface="Helvetica"/>
      </a:minorFont>
    </a:fontScheme>
    <a:fmtScheme name="25_Bold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20000"/>
          </a:lnSpc>
          <a:spcBef>
            <a:spcPts val="0"/>
          </a:spcBef>
          <a:spcAft>
            <a:spcPts val="0"/>
          </a:spcAft>
          <a:buClrTx/>
          <a:buSzTx/>
          <a:buFontTx/>
          <a:buNone/>
          <a:tabLst/>
          <a:defRPr kumimoji="0" sz="3000" b="0" i="0" u="none" strike="noStrike" cap="all" spc="0" normalizeH="0" baseline="0">
            <a:ln>
              <a:noFill/>
            </a:ln>
            <a:solidFill>
              <a:srgbClr val="FFFFFF"/>
            </a:solidFill>
            <a:effectLst/>
            <a:uFillTx/>
            <a:latin typeface="Proxima Nova Extrabold"/>
            <a:ea typeface="Proxima Nova Extrabold"/>
            <a:cs typeface="Proxima Nova Extrabold"/>
            <a:sym typeface="Proxima Nova Extra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522</TotalTime>
  <Words>1240</Words>
  <Application>Microsoft Office PowerPoint</Application>
  <PresentationFormat>Custom</PresentationFormat>
  <Paragraphs>90</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Georgia</vt:lpstr>
      <vt:lpstr>Helvetica</vt:lpstr>
      <vt:lpstr>Helvetica Neue</vt:lpstr>
      <vt:lpstr>Proxima Nova Extrabold</vt:lpstr>
      <vt:lpstr>Proxima Nova Medium</vt:lpstr>
      <vt:lpstr>25_BoldColor</vt:lpstr>
      <vt:lpstr>Navigating Legal Pitfalls in Performance Evaluations</vt:lpstr>
      <vt:lpstr>Performance Evaluation Fundamentals </vt:lpstr>
      <vt:lpstr>When done well, a performance evaluation. . . </vt:lpstr>
      <vt:lpstr>When done poorly, a performance evaluation. . . </vt:lpstr>
      <vt:lpstr>Laws Impacted by Performance Evaluations </vt:lpstr>
      <vt:lpstr>Federal laws that impact performance evaluations</vt:lpstr>
      <vt:lpstr>Virginia laws that impact performance evaluations</vt:lpstr>
      <vt:lpstr>Heading Off a Lawsuit Before it Begins</vt:lpstr>
      <vt:lpstr>Case Studies</vt:lpstr>
      <vt:lpstr>Mike Jones:  No paper trail = no defense?</vt:lpstr>
      <vt:lpstr>Mike Jones</vt:lpstr>
      <vt:lpstr>Mike Jones</vt:lpstr>
      <vt:lpstr>Barbara Walters:  Performance evaluation = actionable?</vt:lpstr>
      <vt:lpstr>Barbara Walters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Here</dc:title>
  <dc:creator>Makay M. Carlino</dc:creator>
  <cp:lastModifiedBy>Rachel W. Adams</cp:lastModifiedBy>
  <cp:revision>8</cp:revision>
  <dcterms:modified xsi:type="dcterms:W3CDTF">2024-03-13T14:06:50Z</dcterms:modified>
</cp:coreProperties>
</file>